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notesMasterIdLst>
    <p:notesMasterId r:id="rId26"/>
  </p:notesMasterIdLst>
  <p:sldIdLst>
    <p:sldId id="256" r:id="rId2"/>
    <p:sldId id="293" r:id="rId3"/>
    <p:sldId id="287" r:id="rId4"/>
    <p:sldId id="294" r:id="rId5"/>
    <p:sldId id="295" r:id="rId6"/>
    <p:sldId id="296" r:id="rId7"/>
    <p:sldId id="297" r:id="rId8"/>
    <p:sldId id="298" r:id="rId9"/>
    <p:sldId id="314" r:id="rId10"/>
    <p:sldId id="300" r:id="rId11"/>
    <p:sldId id="301" r:id="rId12"/>
    <p:sldId id="310" r:id="rId13"/>
    <p:sldId id="302" r:id="rId14"/>
    <p:sldId id="303" r:id="rId15"/>
    <p:sldId id="304" r:id="rId16"/>
    <p:sldId id="305" r:id="rId17"/>
    <p:sldId id="306" r:id="rId18"/>
    <p:sldId id="307" r:id="rId19"/>
    <p:sldId id="313" r:id="rId20"/>
    <p:sldId id="308" r:id="rId21"/>
    <p:sldId id="311" r:id="rId22"/>
    <p:sldId id="309" r:id="rId23"/>
    <p:sldId id="273" r:id="rId24"/>
    <p:sldId id="272" r:id="rId25"/>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C72E2"/>
    <a:srgbClr val="D5DC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96" autoAdjust="0"/>
    <p:restoredTop sz="88034" autoAdjust="0"/>
  </p:normalViewPr>
  <p:slideViewPr>
    <p:cSldViewPr snapToGrid="0">
      <p:cViewPr varScale="1">
        <p:scale>
          <a:sx n="55" d="100"/>
          <a:sy n="55" d="100"/>
        </p:scale>
        <p:origin x="105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ata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9.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9A66D-F4D1-44A9-83D0-E4F1AEFFF114}" type="doc">
      <dgm:prSet loTypeId="urn:microsoft.com/office/officeart/2018/2/layout/IconVerticalSolidList" loCatId="icon" qsTypeId="urn:microsoft.com/office/officeart/2005/8/quickstyle/simple4" qsCatId="simple" csTypeId="urn:microsoft.com/office/officeart/2005/8/colors/accent1_2" csCatId="accent1" phldr="1"/>
      <dgm:spPr/>
      <dgm:t>
        <a:bodyPr/>
        <a:lstStyle/>
        <a:p>
          <a:endParaRPr lang="en-US"/>
        </a:p>
      </dgm:t>
    </dgm:pt>
    <dgm:pt modelId="{F96C1F03-7D97-45AA-B597-58D5983A354E}">
      <dgm:prSet/>
      <dgm:spPr/>
      <dgm:t>
        <a:bodyPr/>
        <a:lstStyle/>
        <a:p>
          <a:pPr>
            <a:lnSpc>
              <a:spcPct val="100000"/>
            </a:lnSpc>
          </a:pPr>
          <a:r>
            <a:rPr lang="en-US" dirty="0"/>
            <a:t>Spatial genomic maps capture cell positions and gene expression at a single moment</a:t>
          </a:r>
          <a:r>
            <a:rPr lang="en-GB" dirty="0"/>
            <a:t>.</a:t>
          </a:r>
          <a:endParaRPr lang="en-US" dirty="0"/>
        </a:p>
      </dgm:t>
    </dgm:pt>
    <dgm:pt modelId="{6F1AF486-F2F3-46B0-8ADF-902EFC7F9AB4}" type="parTrans" cxnId="{EC746960-933C-4BF7-A598-5527303DEE0E}">
      <dgm:prSet/>
      <dgm:spPr/>
      <dgm:t>
        <a:bodyPr/>
        <a:lstStyle/>
        <a:p>
          <a:endParaRPr lang="en-US"/>
        </a:p>
      </dgm:t>
    </dgm:pt>
    <dgm:pt modelId="{D47511A0-26AA-4742-974F-9ED749120AED}" type="sibTrans" cxnId="{EC746960-933C-4BF7-A598-5527303DEE0E}">
      <dgm:prSet/>
      <dgm:spPr/>
      <dgm:t>
        <a:bodyPr/>
        <a:lstStyle/>
        <a:p>
          <a:endParaRPr lang="en-US"/>
        </a:p>
      </dgm:t>
    </dgm:pt>
    <dgm:pt modelId="{CC16B2AF-AB95-49D5-BB5E-FA0DB9E8E2D8}">
      <dgm:prSet/>
      <dgm:spPr/>
      <dgm:t>
        <a:bodyPr/>
        <a:lstStyle/>
        <a:p>
          <a:pPr>
            <a:lnSpc>
              <a:spcPct val="100000"/>
            </a:lnSpc>
          </a:pPr>
          <a:r>
            <a:rPr lang="en-US"/>
            <a:t>Misleading insights of cell interactions.</a:t>
          </a:r>
        </a:p>
      </dgm:t>
    </dgm:pt>
    <dgm:pt modelId="{91EFE680-F78D-4C2F-B400-38F16BC1377E}" type="parTrans" cxnId="{E9818622-7A92-4E15-B584-79B67976127B}">
      <dgm:prSet/>
      <dgm:spPr/>
      <dgm:t>
        <a:bodyPr/>
        <a:lstStyle/>
        <a:p>
          <a:endParaRPr lang="en-US"/>
        </a:p>
      </dgm:t>
    </dgm:pt>
    <dgm:pt modelId="{59E3A423-9F9B-4602-8DD1-916FE8C339AA}" type="sibTrans" cxnId="{E9818622-7A92-4E15-B584-79B67976127B}">
      <dgm:prSet/>
      <dgm:spPr/>
      <dgm:t>
        <a:bodyPr/>
        <a:lstStyle/>
        <a:p>
          <a:endParaRPr lang="en-US"/>
        </a:p>
      </dgm:t>
    </dgm:pt>
    <dgm:pt modelId="{93EC15F1-52E5-46E4-A3CD-F9CF229926CC}">
      <dgm:prSet/>
      <dgm:spPr/>
      <dgm:t>
        <a:bodyPr/>
        <a:lstStyle/>
        <a:p>
          <a:pPr>
            <a:lnSpc>
              <a:spcPct val="100000"/>
            </a:lnSpc>
          </a:pPr>
          <a:r>
            <a:rPr lang="en-US"/>
            <a:t>Understanding cell interactions over time - key for accurate conclusions in treatment decisions.</a:t>
          </a:r>
        </a:p>
      </dgm:t>
    </dgm:pt>
    <dgm:pt modelId="{15528D02-D35B-48C6-805F-035D6A76C017}" type="parTrans" cxnId="{001D7BC5-27E1-477B-9D48-D3847D852D23}">
      <dgm:prSet/>
      <dgm:spPr/>
      <dgm:t>
        <a:bodyPr/>
        <a:lstStyle/>
        <a:p>
          <a:endParaRPr lang="en-US"/>
        </a:p>
      </dgm:t>
    </dgm:pt>
    <dgm:pt modelId="{7EC726EE-08BD-4275-A9C8-681137EBB9D9}" type="sibTrans" cxnId="{001D7BC5-27E1-477B-9D48-D3847D852D23}">
      <dgm:prSet/>
      <dgm:spPr/>
      <dgm:t>
        <a:bodyPr/>
        <a:lstStyle/>
        <a:p>
          <a:endParaRPr lang="en-US"/>
        </a:p>
      </dgm:t>
    </dgm:pt>
    <dgm:pt modelId="{F41ECFBD-9C38-4372-9BAA-A13F200BA74C}" type="pres">
      <dgm:prSet presAssocID="{3199A66D-F4D1-44A9-83D0-E4F1AEFFF114}" presName="root" presStyleCnt="0">
        <dgm:presLayoutVars>
          <dgm:dir/>
          <dgm:resizeHandles val="exact"/>
        </dgm:presLayoutVars>
      </dgm:prSet>
      <dgm:spPr/>
    </dgm:pt>
    <dgm:pt modelId="{21829284-A5D8-4237-ACBF-A5DBBB98B7FE}" type="pres">
      <dgm:prSet presAssocID="{F96C1F03-7D97-45AA-B597-58D5983A354E}" presName="compNode" presStyleCnt="0"/>
      <dgm:spPr/>
    </dgm:pt>
    <dgm:pt modelId="{193295F1-FAB3-424B-AEBD-777A11E1449B}" type="pres">
      <dgm:prSet presAssocID="{F96C1F03-7D97-45AA-B597-58D5983A354E}" presName="bgRect" presStyleLbl="bgShp" presStyleIdx="0" presStyleCnt="3"/>
      <dgm:spPr>
        <a:solidFill>
          <a:schemeClr val="tx2">
            <a:lumMod val="10000"/>
            <a:lumOff val="90000"/>
          </a:schemeClr>
        </a:solidFill>
      </dgm:spPr>
    </dgm:pt>
    <dgm:pt modelId="{F37436FB-5894-4F99-B9AE-F26728E81425}" type="pres">
      <dgm:prSet presAssocID="{F96C1F03-7D97-45AA-B597-58D5983A354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NA"/>
        </a:ext>
      </dgm:extLst>
    </dgm:pt>
    <dgm:pt modelId="{ED4648D2-F9C7-42DB-BE9D-B3AF18A149FB}" type="pres">
      <dgm:prSet presAssocID="{F96C1F03-7D97-45AA-B597-58D5983A354E}" presName="spaceRect" presStyleCnt="0"/>
      <dgm:spPr/>
    </dgm:pt>
    <dgm:pt modelId="{7C2733E0-EAB2-404F-B990-99FB16E6BB00}" type="pres">
      <dgm:prSet presAssocID="{F96C1F03-7D97-45AA-B597-58D5983A354E}" presName="parTx" presStyleLbl="revTx" presStyleIdx="0" presStyleCnt="3">
        <dgm:presLayoutVars>
          <dgm:chMax val="0"/>
          <dgm:chPref val="0"/>
        </dgm:presLayoutVars>
      </dgm:prSet>
      <dgm:spPr/>
    </dgm:pt>
    <dgm:pt modelId="{50D5CE89-1F22-466E-9952-98EA54F9F0EF}" type="pres">
      <dgm:prSet presAssocID="{D47511A0-26AA-4742-974F-9ED749120AED}" presName="sibTrans" presStyleCnt="0"/>
      <dgm:spPr/>
    </dgm:pt>
    <dgm:pt modelId="{A10ABAC2-AAA9-46D5-B26B-8EA4CB76C10B}" type="pres">
      <dgm:prSet presAssocID="{CC16B2AF-AB95-49D5-BB5E-FA0DB9E8E2D8}" presName="compNode" presStyleCnt="0"/>
      <dgm:spPr/>
    </dgm:pt>
    <dgm:pt modelId="{426B95B7-5C5D-4310-924C-BA9364DBC9E2}" type="pres">
      <dgm:prSet presAssocID="{CC16B2AF-AB95-49D5-BB5E-FA0DB9E8E2D8}" presName="bgRect" presStyleLbl="bgShp" presStyleIdx="1" presStyleCnt="3" custLinFactNeighborX="6390" custLinFactNeighborY="0"/>
      <dgm:spPr>
        <a:solidFill>
          <a:schemeClr val="tx2">
            <a:lumMod val="10000"/>
            <a:lumOff val="90000"/>
          </a:schemeClr>
        </a:solidFill>
      </dgm:spPr>
    </dgm:pt>
    <dgm:pt modelId="{26481C3E-0632-46B6-A928-E33D96CA2098}" type="pres">
      <dgm:prSet presAssocID="{CC16B2AF-AB95-49D5-BB5E-FA0DB9E8E2D8}"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No sign with solid fill"/>
        </a:ext>
      </dgm:extLst>
    </dgm:pt>
    <dgm:pt modelId="{0F2D41A8-2610-4992-A02F-1F190C92BCEC}" type="pres">
      <dgm:prSet presAssocID="{CC16B2AF-AB95-49D5-BB5E-FA0DB9E8E2D8}" presName="spaceRect" presStyleCnt="0"/>
      <dgm:spPr/>
    </dgm:pt>
    <dgm:pt modelId="{D9E2413C-80EF-461C-9C99-A401BF3616B6}" type="pres">
      <dgm:prSet presAssocID="{CC16B2AF-AB95-49D5-BB5E-FA0DB9E8E2D8}" presName="parTx" presStyleLbl="revTx" presStyleIdx="1" presStyleCnt="3">
        <dgm:presLayoutVars>
          <dgm:chMax val="0"/>
          <dgm:chPref val="0"/>
        </dgm:presLayoutVars>
      </dgm:prSet>
      <dgm:spPr/>
    </dgm:pt>
    <dgm:pt modelId="{311A325D-7AD0-4D91-87FB-F2C09EB144FB}" type="pres">
      <dgm:prSet presAssocID="{59E3A423-9F9B-4602-8DD1-916FE8C339AA}" presName="sibTrans" presStyleCnt="0"/>
      <dgm:spPr/>
    </dgm:pt>
    <dgm:pt modelId="{150A414B-5818-45AA-8EDB-CA9912E5AC36}" type="pres">
      <dgm:prSet presAssocID="{93EC15F1-52E5-46E4-A3CD-F9CF229926CC}" presName="compNode" presStyleCnt="0"/>
      <dgm:spPr/>
    </dgm:pt>
    <dgm:pt modelId="{E46B483D-D444-4444-AC4F-71F8C7E56342}" type="pres">
      <dgm:prSet presAssocID="{93EC15F1-52E5-46E4-A3CD-F9CF229926CC}" presName="bgRect" presStyleLbl="bgShp" presStyleIdx="2" presStyleCnt="3"/>
      <dgm:spPr>
        <a:solidFill>
          <a:schemeClr val="tx2">
            <a:lumMod val="10000"/>
            <a:lumOff val="90000"/>
          </a:schemeClr>
        </a:solidFill>
      </dgm:spPr>
    </dgm:pt>
    <dgm:pt modelId="{FC17CC0B-9517-4BEB-BEF3-C43F6A57C7CB}" type="pres">
      <dgm:prSet presAssocID="{93EC15F1-52E5-46E4-A3CD-F9CF229926CC}"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Artificial Intelligence with solid fill"/>
        </a:ext>
      </dgm:extLst>
    </dgm:pt>
    <dgm:pt modelId="{1A1A7C16-90EE-4241-8AD4-3DDEF8850677}" type="pres">
      <dgm:prSet presAssocID="{93EC15F1-52E5-46E4-A3CD-F9CF229926CC}" presName="spaceRect" presStyleCnt="0"/>
      <dgm:spPr/>
    </dgm:pt>
    <dgm:pt modelId="{84C2D04A-201B-4C59-A188-480D70F6AB12}" type="pres">
      <dgm:prSet presAssocID="{93EC15F1-52E5-46E4-A3CD-F9CF229926CC}" presName="parTx" presStyleLbl="revTx" presStyleIdx="2" presStyleCnt="3">
        <dgm:presLayoutVars>
          <dgm:chMax val="0"/>
          <dgm:chPref val="0"/>
        </dgm:presLayoutVars>
      </dgm:prSet>
      <dgm:spPr/>
    </dgm:pt>
  </dgm:ptLst>
  <dgm:cxnLst>
    <dgm:cxn modelId="{E9818622-7A92-4E15-B584-79B67976127B}" srcId="{3199A66D-F4D1-44A9-83D0-E4F1AEFFF114}" destId="{CC16B2AF-AB95-49D5-BB5E-FA0DB9E8E2D8}" srcOrd="1" destOrd="0" parTransId="{91EFE680-F78D-4C2F-B400-38F16BC1377E}" sibTransId="{59E3A423-9F9B-4602-8DD1-916FE8C339AA}"/>
    <dgm:cxn modelId="{EC746960-933C-4BF7-A598-5527303DEE0E}" srcId="{3199A66D-F4D1-44A9-83D0-E4F1AEFFF114}" destId="{F96C1F03-7D97-45AA-B597-58D5983A354E}" srcOrd="0" destOrd="0" parTransId="{6F1AF486-F2F3-46B0-8ADF-902EFC7F9AB4}" sibTransId="{D47511A0-26AA-4742-974F-9ED749120AED}"/>
    <dgm:cxn modelId="{E1517B79-4F07-419F-9B9A-C230D00986F5}" type="presOf" srcId="{F96C1F03-7D97-45AA-B597-58D5983A354E}" destId="{7C2733E0-EAB2-404F-B990-99FB16E6BB00}" srcOrd="0" destOrd="0" presId="urn:microsoft.com/office/officeart/2018/2/layout/IconVerticalSolidList"/>
    <dgm:cxn modelId="{8E22818F-D638-4B00-998D-79D56BF11D85}" type="presOf" srcId="{93EC15F1-52E5-46E4-A3CD-F9CF229926CC}" destId="{84C2D04A-201B-4C59-A188-480D70F6AB12}" srcOrd="0" destOrd="0" presId="urn:microsoft.com/office/officeart/2018/2/layout/IconVerticalSolidList"/>
    <dgm:cxn modelId="{001D7BC5-27E1-477B-9D48-D3847D852D23}" srcId="{3199A66D-F4D1-44A9-83D0-E4F1AEFFF114}" destId="{93EC15F1-52E5-46E4-A3CD-F9CF229926CC}" srcOrd="2" destOrd="0" parTransId="{15528D02-D35B-48C6-805F-035D6A76C017}" sibTransId="{7EC726EE-08BD-4275-A9C8-681137EBB9D9}"/>
    <dgm:cxn modelId="{F0757BD0-CE49-46EC-8E0E-C5146066BC5C}" type="presOf" srcId="{3199A66D-F4D1-44A9-83D0-E4F1AEFFF114}" destId="{F41ECFBD-9C38-4372-9BAA-A13F200BA74C}" srcOrd="0" destOrd="0" presId="urn:microsoft.com/office/officeart/2018/2/layout/IconVerticalSolidList"/>
    <dgm:cxn modelId="{E0596AF5-8C18-45FE-A190-659B39378ED2}" type="presOf" srcId="{CC16B2AF-AB95-49D5-BB5E-FA0DB9E8E2D8}" destId="{D9E2413C-80EF-461C-9C99-A401BF3616B6}" srcOrd="0" destOrd="0" presId="urn:microsoft.com/office/officeart/2018/2/layout/IconVerticalSolidList"/>
    <dgm:cxn modelId="{FEC0F4B5-4557-4A6E-942C-793B00DB9C8B}" type="presParOf" srcId="{F41ECFBD-9C38-4372-9BAA-A13F200BA74C}" destId="{21829284-A5D8-4237-ACBF-A5DBBB98B7FE}" srcOrd="0" destOrd="0" presId="urn:microsoft.com/office/officeart/2018/2/layout/IconVerticalSolidList"/>
    <dgm:cxn modelId="{2ED29FE9-AE40-42F2-A8DC-D3C5C18C01DF}" type="presParOf" srcId="{21829284-A5D8-4237-ACBF-A5DBBB98B7FE}" destId="{193295F1-FAB3-424B-AEBD-777A11E1449B}" srcOrd="0" destOrd="0" presId="urn:microsoft.com/office/officeart/2018/2/layout/IconVerticalSolidList"/>
    <dgm:cxn modelId="{4322FC7F-4BE6-4A01-AC85-8B0871BB86B7}" type="presParOf" srcId="{21829284-A5D8-4237-ACBF-A5DBBB98B7FE}" destId="{F37436FB-5894-4F99-B9AE-F26728E81425}" srcOrd="1" destOrd="0" presId="urn:microsoft.com/office/officeart/2018/2/layout/IconVerticalSolidList"/>
    <dgm:cxn modelId="{7D34EF7C-2567-4AD5-84EE-385475D0EED0}" type="presParOf" srcId="{21829284-A5D8-4237-ACBF-A5DBBB98B7FE}" destId="{ED4648D2-F9C7-42DB-BE9D-B3AF18A149FB}" srcOrd="2" destOrd="0" presId="urn:microsoft.com/office/officeart/2018/2/layout/IconVerticalSolidList"/>
    <dgm:cxn modelId="{993E621D-BDEA-4BF7-AA51-306F3AF8B6EC}" type="presParOf" srcId="{21829284-A5D8-4237-ACBF-A5DBBB98B7FE}" destId="{7C2733E0-EAB2-404F-B990-99FB16E6BB00}" srcOrd="3" destOrd="0" presId="urn:microsoft.com/office/officeart/2018/2/layout/IconVerticalSolidList"/>
    <dgm:cxn modelId="{2666EC41-60B7-4A41-8992-C811A2201650}" type="presParOf" srcId="{F41ECFBD-9C38-4372-9BAA-A13F200BA74C}" destId="{50D5CE89-1F22-466E-9952-98EA54F9F0EF}" srcOrd="1" destOrd="0" presId="urn:microsoft.com/office/officeart/2018/2/layout/IconVerticalSolidList"/>
    <dgm:cxn modelId="{14AA034F-B9DC-420E-81CD-96C09CBB0C36}" type="presParOf" srcId="{F41ECFBD-9C38-4372-9BAA-A13F200BA74C}" destId="{A10ABAC2-AAA9-46D5-B26B-8EA4CB76C10B}" srcOrd="2" destOrd="0" presId="urn:microsoft.com/office/officeart/2018/2/layout/IconVerticalSolidList"/>
    <dgm:cxn modelId="{2EA7FA69-C9FC-4EF7-81A5-03C268C997A1}" type="presParOf" srcId="{A10ABAC2-AAA9-46D5-B26B-8EA4CB76C10B}" destId="{426B95B7-5C5D-4310-924C-BA9364DBC9E2}" srcOrd="0" destOrd="0" presId="urn:microsoft.com/office/officeart/2018/2/layout/IconVerticalSolidList"/>
    <dgm:cxn modelId="{0F610D31-11DC-4B99-9897-4A580E938C5A}" type="presParOf" srcId="{A10ABAC2-AAA9-46D5-B26B-8EA4CB76C10B}" destId="{26481C3E-0632-46B6-A928-E33D96CA2098}" srcOrd="1" destOrd="0" presId="urn:microsoft.com/office/officeart/2018/2/layout/IconVerticalSolidList"/>
    <dgm:cxn modelId="{4BE8EC81-8941-4656-AAF8-92129C66CB0F}" type="presParOf" srcId="{A10ABAC2-AAA9-46D5-B26B-8EA4CB76C10B}" destId="{0F2D41A8-2610-4992-A02F-1F190C92BCEC}" srcOrd="2" destOrd="0" presId="urn:microsoft.com/office/officeart/2018/2/layout/IconVerticalSolidList"/>
    <dgm:cxn modelId="{3BDB20A2-6D77-4E91-A03D-CCB2C8D133AE}" type="presParOf" srcId="{A10ABAC2-AAA9-46D5-B26B-8EA4CB76C10B}" destId="{D9E2413C-80EF-461C-9C99-A401BF3616B6}" srcOrd="3" destOrd="0" presId="urn:microsoft.com/office/officeart/2018/2/layout/IconVerticalSolidList"/>
    <dgm:cxn modelId="{4B637822-FCF5-434B-96A8-2E15A3823157}" type="presParOf" srcId="{F41ECFBD-9C38-4372-9BAA-A13F200BA74C}" destId="{311A325D-7AD0-4D91-87FB-F2C09EB144FB}" srcOrd="3" destOrd="0" presId="urn:microsoft.com/office/officeart/2018/2/layout/IconVerticalSolidList"/>
    <dgm:cxn modelId="{88096E01-4897-4443-887F-ABF2F585A951}" type="presParOf" srcId="{F41ECFBD-9C38-4372-9BAA-A13F200BA74C}" destId="{150A414B-5818-45AA-8EDB-CA9912E5AC36}" srcOrd="4" destOrd="0" presId="urn:microsoft.com/office/officeart/2018/2/layout/IconVerticalSolidList"/>
    <dgm:cxn modelId="{5E19BD06-8CF8-47DA-B18D-816181068AF9}" type="presParOf" srcId="{150A414B-5818-45AA-8EDB-CA9912E5AC36}" destId="{E46B483D-D444-4444-AC4F-71F8C7E56342}" srcOrd="0" destOrd="0" presId="urn:microsoft.com/office/officeart/2018/2/layout/IconVerticalSolidList"/>
    <dgm:cxn modelId="{5E9F36B5-5654-4B7B-B964-88829A45DCD4}" type="presParOf" srcId="{150A414B-5818-45AA-8EDB-CA9912E5AC36}" destId="{FC17CC0B-9517-4BEB-BEF3-C43F6A57C7CB}" srcOrd="1" destOrd="0" presId="urn:microsoft.com/office/officeart/2018/2/layout/IconVerticalSolidList"/>
    <dgm:cxn modelId="{6B7FBD67-5B25-4145-A499-736ECB654D92}" type="presParOf" srcId="{150A414B-5818-45AA-8EDB-CA9912E5AC36}" destId="{1A1A7C16-90EE-4241-8AD4-3DDEF8850677}" srcOrd="2" destOrd="0" presId="urn:microsoft.com/office/officeart/2018/2/layout/IconVerticalSolidList"/>
    <dgm:cxn modelId="{23A0117E-C01B-4ACC-8944-5A82FBBBDAA7}" type="presParOf" srcId="{150A414B-5818-45AA-8EDB-CA9912E5AC36}" destId="{84C2D04A-201B-4C59-A188-480D70F6AB12}"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B7F4B45-B041-46CF-B3F2-40B52AF90F37}" type="doc">
      <dgm:prSet loTypeId="urn:microsoft.com/office/officeart/2018/2/layout/IconVerticalSolidList" loCatId="icon" qsTypeId="urn:microsoft.com/office/officeart/2005/8/quickstyle/simple4" qsCatId="simple" csTypeId="urn:microsoft.com/office/officeart/2005/8/colors/accent4_5" csCatId="accent4" phldr="1"/>
      <dgm:spPr/>
      <dgm:t>
        <a:bodyPr/>
        <a:lstStyle/>
        <a:p>
          <a:endParaRPr lang="en-US"/>
        </a:p>
      </dgm:t>
    </dgm:pt>
    <dgm:pt modelId="{9E0C747C-7A69-447B-B57B-363A4A4FA547}">
      <dgm:prSet custT="1"/>
      <dgm:spPr/>
      <dgm:t>
        <a:bodyPr/>
        <a:lstStyle/>
        <a:p>
          <a:pPr>
            <a:lnSpc>
              <a:spcPct val="100000"/>
            </a:lnSpc>
          </a:pPr>
          <a:r>
            <a:rPr lang="en-GB" sz="1800" b="0" i="0" baseline="0" dirty="0"/>
            <a:t>Organize the genomic data of 5 tissues for RNA velocity analysis.</a:t>
          </a:r>
          <a:endParaRPr lang="en-US" sz="1800" dirty="0"/>
        </a:p>
      </dgm:t>
    </dgm:pt>
    <dgm:pt modelId="{56B114CE-2603-4797-BBEC-8DE2EC47FC20}" type="parTrans" cxnId="{498638C0-8151-4F14-B5A7-AC2A064E1D67}">
      <dgm:prSet/>
      <dgm:spPr/>
      <dgm:t>
        <a:bodyPr/>
        <a:lstStyle/>
        <a:p>
          <a:endParaRPr lang="en-US"/>
        </a:p>
      </dgm:t>
    </dgm:pt>
    <dgm:pt modelId="{A5903477-3181-43C9-88AC-B66908CAC76D}" type="sibTrans" cxnId="{498638C0-8151-4F14-B5A7-AC2A064E1D67}">
      <dgm:prSet/>
      <dgm:spPr/>
      <dgm:t>
        <a:bodyPr/>
        <a:lstStyle/>
        <a:p>
          <a:endParaRPr lang="en-US"/>
        </a:p>
      </dgm:t>
    </dgm:pt>
    <dgm:pt modelId="{13E0DE2E-8973-48EB-BBF3-979C52E6345A}">
      <dgm:prSet custT="1"/>
      <dgm:spPr/>
      <dgm:t>
        <a:bodyPr/>
        <a:lstStyle/>
        <a:p>
          <a:pPr>
            <a:lnSpc>
              <a:spcPct val="100000"/>
            </a:lnSpc>
          </a:pPr>
          <a:r>
            <a:rPr lang="en-GB" sz="1800" b="0" i="0" baseline="0" dirty="0"/>
            <a:t>Implement RNA velocity on our gene expression dataset.</a:t>
          </a:r>
          <a:endParaRPr lang="en-US" sz="1800" dirty="0"/>
        </a:p>
      </dgm:t>
    </dgm:pt>
    <dgm:pt modelId="{B541D288-C7A8-4200-9CB7-05B0D7E8304A}" type="parTrans" cxnId="{3B2E09F2-A081-4CB7-9738-29B915827C61}">
      <dgm:prSet/>
      <dgm:spPr/>
      <dgm:t>
        <a:bodyPr/>
        <a:lstStyle/>
        <a:p>
          <a:endParaRPr lang="en-US"/>
        </a:p>
      </dgm:t>
    </dgm:pt>
    <dgm:pt modelId="{AC2659CA-E822-452C-A136-963C07AC50C6}" type="sibTrans" cxnId="{3B2E09F2-A081-4CB7-9738-29B915827C61}">
      <dgm:prSet/>
      <dgm:spPr/>
      <dgm:t>
        <a:bodyPr/>
        <a:lstStyle/>
        <a:p>
          <a:endParaRPr lang="en-US"/>
        </a:p>
      </dgm:t>
    </dgm:pt>
    <dgm:pt modelId="{3BC0DFEF-76CB-43E9-9A25-CEFEDCA6552D}">
      <dgm:prSet custT="1"/>
      <dgm:spPr/>
      <dgm:t>
        <a:bodyPr/>
        <a:lstStyle/>
        <a:p>
          <a:pPr>
            <a:lnSpc>
              <a:spcPct val="100000"/>
            </a:lnSpc>
          </a:pPr>
          <a:r>
            <a:rPr lang="en-GB" sz="1800" dirty="0"/>
            <a:t>Identifying immune cells – cancer cells interactions.</a:t>
          </a:r>
          <a:endParaRPr lang="en-US" sz="1800" dirty="0"/>
        </a:p>
      </dgm:t>
    </dgm:pt>
    <dgm:pt modelId="{09788E6E-0AA7-4D8E-ABA9-AEEEB4EBD55C}" type="parTrans" cxnId="{2BF96449-3AFD-42C0-B5C1-D16FED5729DF}">
      <dgm:prSet/>
      <dgm:spPr/>
      <dgm:t>
        <a:bodyPr/>
        <a:lstStyle/>
        <a:p>
          <a:endParaRPr lang="en-US"/>
        </a:p>
      </dgm:t>
    </dgm:pt>
    <dgm:pt modelId="{48489787-C634-4475-856D-FC8D7CDC0C71}" type="sibTrans" cxnId="{2BF96449-3AFD-42C0-B5C1-D16FED5729DF}">
      <dgm:prSet/>
      <dgm:spPr/>
      <dgm:t>
        <a:bodyPr/>
        <a:lstStyle/>
        <a:p>
          <a:endParaRPr lang="en-US"/>
        </a:p>
      </dgm:t>
    </dgm:pt>
    <dgm:pt modelId="{A2AFB751-B1E4-4DBB-B3A0-2E6686B744C3}" type="pres">
      <dgm:prSet presAssocID="{EB7F4B45-B041-46CF-B3F2-40B52AF90F37}" presName="root" presStyleCnt="0">
        <dgm:presLayoutVars>
          <dgm:dir/>
          <dgm:resizeHandles val="exact"/>
        </dgm:presLayoutVars>
      </dgm:prSet>
      <dgm:spPr/>
    </dgm:pt>
    <dgm:pt modelId="{69044639-71ED-4507-A907-6B7D1FC34B0E}" type="pres">
      <dgm:prSet presAssocID="{9E0C747C-7A69-447B-B57B-363A4A4FA547}" presName="compNode" presStyleCnt="0"/>
      <dgm:spPr/>
    </dgm:pt>
    <dgm:pt modelId="{6CB27AAB-2034-4981-9583-4CE87534D139}" type="pres">
      <dgm:prSet presAssocID="{9E0C747C-7A69-447B-B57B-363A4A4FA547}" presName="bgRect" presStyleLbl="bgShp" presStyleIdx="0" presStyleCnt="3"/>
      <dgm:spPr/>
    </dgm:pt>
    <dgm:pt modelId="{252B0920-34A5-4D6C-A23D-4718C1CA67A0}" type="pres">
      <dgm:prSet presAssocID="{9E0C747C-7A69-447B-B57B-363A4A4FA547}"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Table with solid fill"/>
        </a:ext>
      </dgm:extLst>
    </dgm:pt>
    <dgm:pt modelId="{784AEC4B-ADA6-44AE-BFBE-9BC5FC7F9D8D}" type="pres">
      <dgm:prSet presAssocID="{9E0C747C-7A69-447B-B57B-363A4A4FA547}" presName="spaceRect" presStyleCnt="0"/>
      <dgm:spPr/>
    </dgm:pt>
    <dgm:pt modelId="{7C64FF20-B45E-411E-8427-546D4DDC9148}" type="pres">
      <dgm:prSet presAssocID="{9E0C747C-7A69-447B-B57B-363A4A4FA547}" presName="parTx" presStyleLbl="revTx" presStyleIdx="0" presStyleCnt="3">
        <dgm:presLayoutVars>
          <dgm:chMax val="0"/>
          <dgm:chPref val="0"/>
        </dgm:presLayoutVars>
      </dgm:prSet>
      <dgm:spPr/>
    </dgm:pt>
    <dgm:pt modelId="{14DDBDE5-2481-4435-B508-F9C68CEF187E}" type="pres">
      <dgm:prSet presAssocID="{A5903477-3181-43C9-88AC-B66908CAC76D}" presName="sibTrans" presStyleCnt="0"/>
      <dgm:spPr/>
    </dgm:pt>
    <dgm:pt modelId="{0FE02D2D-8AAE-4FAD-B15B-9176AF1AD2C3}" type="pres">
      <dgm:prSet presAssocID="{13E0DE2E-8973-48EB-BBF3-979C52E6345A}" presName="compNode" presStyleCnt="0"/>
      <dgm:spPr/>
    </dgm:pt>
    <dgm:pt modelId="{5BC606A7-F094-4710-9A15-4E92006EB01C}" type="pres">
      <dgm:prSet presAssocID="{13E0DE2E-8973-48EB-BBF3-979C52E6345A}" presName="bgRect" presStyleLbl="bgShp" presStyleIdx="1" presStyleCnt="3"/>
      <dgm:spPr/>
    </dgm:pt>
    <dgm:pt modelId="{005D5CE8-923D-4850-9127-80859CFDFFB5}" type="pres">
      <dgm:prSet presAssocID="{13E0DE2E-8973-48EB-BBF3-979C52E6345A}"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Abacus with solid fill"/>
        </a:ext>
      </dgm:extLst>
    </dgm:pt>
    <dgm:pt modelId="{048C7B21-2472-46FD-9BD9-24BEDA22EE15}" type="pres">
      <dgm:prSet presAssocID="{13E0DE2E-8973-48EB-BBF3-979C52E6345A}" presName="spaceRect" presStyleCnt="0"/>
      <dgm:spPr/>
    </dgm:pt>
    <dgm:pt modelId="{52E6D109-880D-4981-9D91-6C7E8C422B4D}" type="pres">
      <dgm:prSet presAssocID="{13E0DE2E-8973-48EB-BBF3-979C52E6345A}" presName="parTx" presStyleLbl="revTx" presStyleIdx="1" presStyleCnt="3">
        <dgm:presLayoutVars>
          <dgm:chMax val="0"/>
          <dgm:chPref val="0"/>
        </dgm:presLayoutVars>
      </dgm:prSet>
      <dgm:spPr/>
    </dgm:pt>
    <dgm:pt modelId="{3270D848-B5E2-45ED-B91E-E007C3B55E66}" type="pres">
      <dgm:prSet presAssocID="{AC2659CA-E822-452C-A136-963C07AC50C6}" presName="sibTrans" presStyleCnt="0"/>
      <dgm:spPr/>
    </dgm:pt>
    <dgm:pt modelId="{A30D3988-80F6-4808-9C89-4FBAFE620501}" type="pres">
      <dgm:prSet presAssocID="{3BC0DFEF-76CB-43E9-9A25-CEFEDCA6552D}" presName="compNode" presStyleCnt="0"/>
      <dgm:spPr/>
    </dgm:pt>
    <dgm:pt modelId="{6F219931-BCB1-4811-887D-9B79AE1BCEE8}" type="pres">
      <dgm:prSet presAssocID="{3BC0DFEF-76CB-43E9-9A25-CEFEDCA6552D}" presName="bgRect" presStyleLbl="bgShp" presStyleIdx="2" presStyleCnt="3" custLinFactNeighborY="-1628"/>
      <dgm:spPr/>
    </dgm:pt>
    <dgm:pt modelId="{CD267758-225B-41D8-9C2C-AC259C98ADB5}" type="pres">
      <dgm:prSet presAssocID="{3BC0DFEF-76CB-43E9-9A25-CEFEDCA6552D}"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Germ with solid fill"/>
        </a:ext>
      </dgm:extLst>
    </dgm:pt>
    <dgm:pt modelId="{A44463AA-5C7A-4349-9DD6-74F8302BFABD}" type="pres">
      <dgm:prSet presAssocID="{3BC0DFEF-76CB-43E9-9A25-CEFEDCA6552D}" presName="spaceRect" presStyleCnt="0"/>
      <dgm:spPr/>
    </dgm:pt>
    <dgm:pt modelId="{84BC183F-62DF-4293-B518-1EA8FD9330E2}" type="pres">
      <dgm:prSet presAssocID="{3BC0DFEF-76CB-43E9-9A25-CEFEDCA6552D}" presName="parTx" presStyleLbl="revTx" presStyleIdx="2" presStyleCnt="3">
        <dgm:presLayoutVars>
          <dgm:chMax val="0"/>
          <dgm:chPref val="0"/>
        </dgm:presLayoutVars>
      </dgm:prSet>
      <dgm:spPr/>
    </dgm:pt>
  </dgm:ptLst>
  <dgm:cxnLst>
    <dgm:cxn modelId="{98432603-1238-487F-9EFC-225200270A24}" type="presOf" srcId="{EB7F4B45-B041-46CF-B3F2-40B52AF90F37}" destId="{A2AFB751-B1E4-4DBB-B3A0-2E6686B744C3}" srcOrd="0" destOrd="0" presId="urn:microsoft.com/office/officeart/2018/2/layout/IconVerticalSolidList"/>
    <dgm:cxn modelId="{2BF96449-3AFD-42C0-B5C1-D16FED5729DF}" srcId="{EB7F4B45-B041-46CF-B3F2-40B52AF90F37}" destId="{3BC0DFEF-76CB-43E9-9A25-CEFEDCA6552D}" srcOrd="2" destOrd="0" parTransId="{09788E6E-0AA7-4D8E-ABA9-AEEEB4EBD55C}" sibTransId="{48489787-C634-4475-856D-FC8D7CDC0C71}"/>
    <dgm:cxn modelId="{4C6E076D-5AC6-4F60-919B-A358E0DBBE07}" type="presOf" srcId="{9E0C747C-7A69-447B-B57B-363A4A4FA547}" destId="{7C64FF20-B45E-411E-8427-546D4DDC9148}" srcOrd="0" destOrd="0" presId="urn:microsoft.com/office/officeart/2018/2/layout/IconVerticalSolidList"/>
    <dgm:cxn modelId="{2BE1769D-FE03-4A77-8402-3DF4F8F1D220}" type="presOf" srcId="{3BC0DFEF-76CB-43E9-9A25-CEFEDCA6552D}" destId="{84BC183F-62DF-4293-B518-1EA8FD9330E2}" srcOrd="0" destOrd="0" presId="urn:microsoft.com/office/officeart/2018/2/layout/IconVerticalSolidList"/>
    <dgm:cxn modelId="{498638C0-8151-4F14-B5A7-AC2A064E1D67}" srcId="{EB7F4B45-B041-46CF-B3F2-40B52AF90F37}" destId="{9E0C747C-7A69-447B-B57B-363A4A4FA547}" srcOrd="0" destOrd="0" parTransId="{56B114CE-2603-4797-BBEC-8DE2EC47FC20}" sibTransId="{A5903477-3181-43C9-88AC-B66908CAC76D}"/>
    <dgm:cxn modelId="{3B2E09F2-A081-4CB7-9738-29B915827C61}" srcId="{EB7F4B45-B041-46CF-B3F2-40B52AF90F37}" destId="{13E0DE2E-8973-48EB-BBF3-979C52E6345A}" srcOrd="1" destOrd="0" parTransId="{B541D288-C7A8-4200-9CB7-05B0D7E8304A}" sibTransId="{AC2659CA-E822-452C-A136-963C07AC50C6}"/>
    <dgm:cxn modelId="{0A3B67F4-6286-42CD-AAEA-B4BF66DBA07D}" type="presOf" srcId="{13E0DE2E-8973-48EB-BBF3-979C52E6345A}" destId="{52E6D109-880D-4981-9D91-6C7E8C422B4D}" srcOrd="0" destOrd="0" presId="urn:microsoft.com/office/officeart/2018/2/layout/IconVerticalSolidList"/>
    <dgm:cxn modelId="{59D92DDE-7D64-4D70-9384-54B21F8CE94A}" type="presParOf" srcId="{A2AFB751-B1E4-4DBB-B3A0-2E6686B744C3}" destId="{69044639-71ED-4507-A907-6B7D1FC34B0E}" srcOrd="0" destOrd="0" presId="urn:microsoft.com/office/officeart/2018/2/layout/IconVerticalSolidList"/>
    <dgm:cxn modelId="{8C9C6ACC-67E8-4154-A7B9-3B9CEDDB3D8F}" type="presParOf" srcId="{69044639-71ED-4507-A907-6B7D1FC34B0E}" destId="{6CB27AAB-2034-4981-9583-4CE87534D139}" srcOrd="0" destOrd="0" presId="urn:microsoft.com/office/officeart/2018/2/layout/IconVerticalSolidList"/>
    <dgm:cxn modelId="{0090C17D-302B-4880-8624-2FE6DFB7AFD8}" type="presParOf" srcId="{69044639-71ED-4507-A907-6B7D1FC34B0E}" destId="{252B0920-34A5-4D6C-A23D-4718C1CA67A0}" srcOrd="1" destOrd="0" presId="urn:microsoft.com/office/officeart/2018/2/layout/IconVerticalSolidList"/>
    <dgm:cxn modelId="{71012051-4BD2-4F37-A833-B158D78C2B50}" type="presParOf" srcId="{69044639-71ED-4507-A907-6B7D1FC34B0E}" destId="{784AEC4B-ADA6-44AE-BFBE-9BC5FC7F9D8D}" srcOrd="2" destOrd="0" presId="urn:microsoft.com/office/officeart/2018/2/layout/IconVerticalSolidList"/>
    <dgm:cxn modelId="{315A362A-1063-49BA-AC3D-EED7E72FD407}" type="presParOf" srcId="{69044639-71ED-4507-A907-6B7D1FC34B0E}" destId="{7C64FF20-B45E-411E-8427-546D4DDC9148}" srcOrd="3" destOrd="0" presId="urn:microsoft.com/office/officeart/2018/2/layout/IconVerticalSolidList"/>
    <dgm:cxn modelId="{6D4535AE-04D9-4654-8010-5EEADE304B21}" type="presParOf" srcId="{A2AFB751-B1E4-4DBB-B3A0-2E6686B744C3}" destId="{14DDBDE5-2481-4435-B508-F9C68CEF187E}" srcOrd="1" destOrd="0" presId="urn:microsoft.com/office/officeart/2018/2/layout/IconVerticalSolidList"/>
    <dgm:cxn modelId="{F9A2F6C6-6D42-4BDD-A62E-0B376B5D90B1}" type="presParOf" srcId="{A2AFB751-B1E4-4DBB-B3A0-2E6686B744C3}" destId="{0FE02D2D-8AAE-4FAD-B15B-9176AF1AD2C3}" srcOrd="2" destOrd="0" presId="urn:microsoft.com/office/officeart/2018/2/layout/IconVerticalSolidList"/>
    <dgm:cxn modelId="{37F1AC44-DA50-497C-BE5F-6527CEFFE877}" type="presParOf" srcId="{0FE02D2D-8AAE-4FAD-B15B-9176AF1AD2C3}" destId="{5BC606A7-F094-4710-9A15-4E92006EB01C}" srcOrd="0" destOrd="0" presId="urn:microsoft.com/office/officeart/2018/2/layout/IconVerticalSolidList"/>
    <dgm:cxn modelId="{B4118C0D-9CDC-4F9F-8AAC-A982CCAA6C36}" type="presParOf" srcId="{0FE02D2D-8AAE-4FAD-B15B-9176AF1AD2C3}" destId="{005D5CE8-923D-4850-9127-80859CFDFFB5}" srcOrd="1" destOrd="0" presId="urn:microsoft.com/office/officeart/2018/2/layout/IconVerticalSolidList"/>
    <dgm:cxn modelId="{DB8A96DB-4ED9-41CB-A49D-DEC1A0E7E5F7}" type="presParOf" srcId="{0FE02D2D-8AAE-4FAD-B15B-9176AF1AD2C3}" destId="{048C7B21-2472-46FD-9BD9-24BEDA22EE15}" srcOrd="2" destOrd="0" presId="urn:microsoft.com/office/officeart/2018/2/layout/IconVerticalSolidList"/>
    <dgm:cxn modelId="{63F6D996-600D-4871-93A2-40AD84C4B6DE}" type="presParOf" srcId="{0FE02D2D-8AAE-4FAD-B15B-9176AF1AD2C3}" destId="{52E6D109-880D-4981-9D91-6C7E8C422B4D}" srcOrd="3" destOrd="0" presId="urn:microsoft.com/office/officeart/2018/2/layout/IconVerticalSolidList"/>
    <dgm:cxn modelId="{CF7F424E-3D80-4E4A-B73E-2C8D237FBD56}" type="presParOf" srcId="{A2AFB751-B1E4-4DBB-B3A0-2E6686B744C3}" destId="{3270D848-B5E2-45ED-B91E-E007C3B55E66}" srcOrd="3" destOrd="0" presId="urn:microsoft.com/office/officeart/2018/2/layout/IconVerticalSolidList"/>
    <dgm:cxn modelId="{277CE934-C253-43F6-9509-8144B1AAF7E0}" type="presParOf" srcId="{A2AFB751-B1E4-4DBB-B3A0-2E6686B744C3}" destId="{A30D3988-80F6-4808-9C89-4FBAFE620501}" srcOrd="4" destOrd="0" presId="urn:microsoft.com/office/officeart/2018/2/layout/IconVerticalSolidList"/>
    <dgm:cxn modelId="{B456C782-0669-413B-AE41-73DF597994FB}" type="presParOf" srcId="{A30D3988-80F6-4808-9C89-4FBAFE620501}" destId="{6F219931-BCB1-4811-887D-9B79AE1BCEE8}" srcOrd="0" destOrd="0" presId="urn:microsoft.com/office/officeart/2018/2/layout/IconVerticalSolidList"/>
    <dgm:cxn modelId="{C69883A9-D77A-40FB-A604-F2BD42C5451A}" type="presParOf" srcId="{A30D3988-80F6-4808-9C89-4FBAFE620501}" destId="{CD267758-225B-41D8-9C2C-AC259C98ADB5}" srcOrd="1" destOrd="0" presId="urn:microsoft.com/office/officeart/2018/2/layout/IconVerticalSolidList"/>
    <dgm:cxn modelId="{B2F3A218-2DE5-47C3-852E-CAD7E0EA29F4}" type="presParOf" srcId="{A30D3988-80F6-4808-9C89-4FBAFE620501}" destId="{A44463AA-5C7A-4349-9DD6-74F8302BFABD}" srcOrd="2" destOrd="0" presId="urn:microsoft.com/office/officeart/2018/2/layout/IconVerticalSolidList"/>
    <dgm:cxn modelId="{BFABE044-E37E-430D-90C0-A2B03A0834B6}" type="presParOf" srcId="{A30D3988-80F6-4808-9C89-4FBAFE620501}" destId="{84BC183F-62DF-4293-B518-1EA8FD9330E2}"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FE2A43E-F6D1-49F1-8770-7EFE490429CA}" type="doc">
      <dgm:prSet loTypeId="urn:microsoft.com/office/officeart/2005/8/layout/vProcess5" loCatId="process" qsTypeId="urn:microsoft.com/office/officeart/2005/8/quickstyle/simple3" qsCatId="simple" csTypeId="urn:microsoft.com/office/officeart/2005/8/colors/accent1_2" csCatId="accent1" phldr="1"/>
      <dgm:spPr/>
      <dgm:t>
        <a:bodyPr/>
        <a:lstStyle/>
        <a:p>
          <a:endParaRPr lang="en-US"/>
        </a:p>
      </dgm:t>
    </dgm:pt>
    <dgm:pt modelId="{D32BBFDC-86F0-4790-A8FA-02D82C742AFE}">
      <dgm:prSet custT="1"/>
      <dgm:spPr>
        <a:solidFill>
          <a:schemeClr val="tx2">
            <a:lumMod val="50000"/>
            <a:lumOff val="50000"/>
          </a:scheme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GB" sz="1800" b="0" i="0" kern="1200" baseline="0" dirty="0">
              <a:solidFill>
                <a:prstClr val="black"/>
              </a:solidFill>
              <a:latin typeface="Aptos" panose="02110004020202020204"/>
              <a:ea typeface="+mn-ea"/>
              <a:cs typeface="+mn-cs"/>
            </a:rPr>
            <a:t>Data preprocessing for RNA velocity calculation.</a:t>
          </a:r>
          <a:endParaRPr lang="en-US" sz="1800" b="0" i="0" kern="1200" baseline="0" dirty="0">
            <a:solidFill>
              <a:prstClr val="black"/>
            </a:solidFill>
            <a:latin typeface="Aptos" panose="02110004020202020204"/>
            <a:ea typeface="+mn-ea"/>
            <a:cs typeface="+mn-cs"/>
          </a:endParaRPr>
        </a:p>
      </dgm:t>
    </dgm:pt>
    <dgm:pt modelId="{9E6B6460-54A9-445A-ABC5-00C794545C7E}" type="parTrans" cxnId="{9BD26038-78C1-467E-90F9-15AFA31D1D09}">
      <dgm:prSet/>
      <dgm:spPr/>
      <dgm:t>
        <a:bodyPr/>
        <a:lstStyle/>
        <a:p>
          <a:endParaRPr lang="en-US"/>
        </a:p>
      </dgm:t>
    </dgm:pt>
    <dgm:pt modelId="{85333FEA-61AF-4EAE-B72F-20582CFCC18B}" type="sibTrans" cxnId="{9BD26038-78C1-467E-90F9-15AFA31D1D09}">
      <dgm:prSet custT="1"/>
      <dgm:spPr>
        <a:ln>
          <a:solidFill>
            <a:schemeClr val="accent1">
              <a:lumMod val="50000"/>
              <a:alpha val="90000"/>
            </a:schemeClr>
          </a:solidFill>
        </a:ln>
      </dgm:spPr>
      <dgm:t>
        <a:bodyPr/>
        <a:lstStyle/>
        <a:p>
          <a:endParaRPr lang="en-US" sz="1800"/>
        </a:p>
      </dgm:t>
    </dgm:pt>
    <dgm:pt modelId="{6963B72B-D039-419E-9D83-1E3D60A220F8}">
      <dgm:prSet custT="1"/>
      <dgm:spPr>
        <a:solidFill>
          <a:schemeClr val="tx2">
            <a:lumMod val="10000"/>
            <a:lumOff val="90000"/>
          </a:schemeClr>
        </a:solidFill>
      </dgm:spPr>
      <dgm:t>
        <a:bodyPr/>
        <a:lstStyle/>
        <a:p>
          <a:r>
            <a:rPr lang="en-GB" sz="1800" b="0" i="0" baseline="0" dirty="0"/>
            <a:t>Hyperparameter selection for optimal results.</a:t>
          </a:r>
          <a:endParaRPr lang="en-US" sz="1800" dirty="0"/>
        </a:p>
      </dgm:t>
    </dgm:pt>
    <dgm:pt modelId="{7F144D64-99EA-4475-A8B5-970AC406DD0C}" type="parTrans" cxnId="{725E7AED-91A6-463B-BBF9-1FE61753891C}">
      <dgm:prSet/>
      <dgm:spPr/>
      <dgm:t>
        <a:bodyPr/>
        <a:lstStyle/>
        <a:p>
          <a:endParaRPr lang="en-US"/>
        </a:p>
      </dgm:t>
    </dgm:pt>
    <dgm:pt modelId="{07C5ECBE-2138-49FF-B1C9-1F8D50A382BB}" type="sibTrans" cxnId="{725E7AED-91A6-463B-BBF9-1FE61753891C}">
      <dgm:prSet custT="1"/>
      <dgm:spPr>
        <a:ln>
          <a:solidFill>
            <a:schemeClr val="accent1">
              <a:lumMod val="50000"/>
              <a:alpha val="90000"/>
            </a:schemeClr>
          </a:solidFill>
        </a:ln>
      </dgm:spPr>
      <dgm:t>
        <a:bodyPr/>
        <a:lstStyle/>
        <a:p>
          <a:endParaRPr lang="en-US" sz="1800"/>
        </a:p>
      </dgm:t>
    </dgm:pt>
    <dgm:pt modelId="{727F06DC-E68F-45A2-A491-EA9674D9DE3B}">
      <dgm:prSet custT="1"/>
      <dgm:spPr>
        <a:solidFill>
          <a:srgbClr val="0E2841">
            <a:lumMod val="10000"/>
            <a:lumOff val="9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r>
            <a:rPr lang="en-GB" sz="1800" kern="1200" dirty="0"/>
            <a:t>RNA velocity estimation and </a:t>
          </a:r>
          <a:r>
            <a:rPr lang="en-GB" sz="1800" b="0" i="0" kern="1200" baseline="0" dirty="0">
              <a:solidFill>
                <a:prstClr val="black"/>
              </a:solidFill>
              <a:latin typeface="Aptos" panose="02110004020202020204"/>
              <a:ea typeface="+mn-ea"/>
              <a:cs typeface="+mn-cs"/>
            </a:rPr>
            <a:t>future</a:t>
          </a:r>
          <a:r>
            <a:rPr lang="en-GB" sz="1800" kern="1200" dirty="0"/>
            <a:t> gene expression vector calculation.</a:t>
          </a:r>
          <a:endParaRPr lang="en-US" sz="1800" kern="1200" dirty="0"/>
        </a:p>
      </dgm:t>
    </dgm:pt>
    <dgm:pt modelId="{0511D841-F074-4C14-A598-EDB48F143F52}" type="parTrans" cxnId="{24D18B98-CA46-440E-852D-811C57E2A72F}">
      <dgm:prSet/>
      <dgm:spPr/>
      <dgm:t>
        <a:bodyPr/>
        <a:lstStyle/>
        <a:p>
          <a:endParaRPr lang="en-US"/>
        </a:p>
      </dgm:t>
    </dgm:pt>
    <dgm:pt modelId="{5607C2CF-B680-424E-9FA1-EAD0A08DCDA5}" type="sibTrans" cxnId="{24D18B98-CA46-440E-852D-811C57E2A72F}">
      <dgm:prSet custT="1"/>
      <dgm:spPr>
        <a:ln>
          <a:solidFill>
            <a:schemeClr val="accent1">
              <a:lumMod val="50000"/>
              <a:alpha val="90000"/>
            </a:schemeClr>
          </a:solidFill>
        </a:ln>
      </dgm:spPr>
      <dgm:t>
        <a:bodyPr/>
        <a:lstStyle/>
        <a:p>
          <a:endParaRPr lang="en-US" sz="1800"/>
        </a:p>
      </dgm:t>
    </dgm:pt>
    <dgm:pt modelId="{8C8B598E-1AF6-425E-A937-DD7F8773CDB4}">
      <dgm:prSet custT="1"/>
      <dgm:spPr>
        <a:solidFill>
          <a:srgbClr val="0E2841">
            <a:lumMod val="10000"/>
            <a:lumOff val="9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US" sz="1800" b="0" i="0" kern="1200" baseline="0" dirty="0">
              <a:solidFill>
                <a:prstClr val="black"/>
              </a:solidFill>
              <a:latin typeface="Aptos" panose="02110004020202020204"/>
              <a:ea typeface="+mn-ea"/>
              <a:cs typeface="+mn-cs"/>
            </a:rPr>
            <a:t>Results and conclusions</a:t>
          </a:r>
        </a:p>
      </dgm:t>
    </dgm:pt>
    <dgm:pt modelId="{AF7EF68E-43EA-4FF8-8A85-A72AFB9890DC}" type="parTrans" cxnId="{FE3095B8-AC0B-49E5-8A6E-B50367F9403A}">
      <dgm:prSet/>
      <dgm:spPr/>
      <dgm:t>
        <a:bodyPr/>
        <a:lstStyle/>
        <a:p>
          <a:endParaRPr lang="en-US"/>
        </a:p>
      </dgm:t>
    </dgm:pt>
    <dgm:pt modelId="{EF98E8BF-8E01-4025-AB42-B2F007095A10}" type="sibTrans" cxnId="{FE3095B8-AC0B-49E5-8A6E-B50367F9403A}">
      <dgm:prSet/>
      <dgm:spPr/>
      <dgm:t>
        <a:bodyPr/>
        <a:lstStyle/>
        <a:p>
          <a:endParaRPr lang="en-US"/>
        </a:p>
      </dgm:t>
    </dgm:pt>
    <dgm:pt modelId="{FCC8458C-B023-47B5-8B43-850465E392AB}" type="pres">
      <dgm:prSet presAssocID="{FFE2A43E-F6D1-49F1-8770-7EFE490429CA}" presName="outerComposite" presStyleCnt="0">
        <dgm:presLayoutVars>
          <dgm:chMax val="5"/>
          <dgm:dir/>
          <dgm:resizeHandles val="exact"/>
        </dgm:presLayoutVars>
      </dgm:prSet>
      <dgm:spPr/>
    </dgm:pt>
    <dgm:pt modelId="{0F81F6A0-CE3F-4753-B704-7024F7FB1C5C}" type="pres">
      <dgm:prSet presAssocID="{FFE2A43E-F6D1-49F1-8770-7EFE490429CA}" presName="dummyMaxCanvas" presStyleCnt="0">
        <dgm:presLayoutVars/>
      </dgm:prSet>
      <dgm:spPr/>
    </dgm:pt>
    <dgm:pt modelId="{B9FBEAC2-C7FA-4A49-80C8-A25284777174}" type="pres">
      <dgm:prSet presAssocID="{FFE2A43E-F6D1-49F1-8770-7EFE490429CA}" presName="FourNodes_1" presStyleLbl="node1" presStyleIdx="0" presStyleCnt="4">
        <dgm:presLayoutVars>
          <dgm:bulletEnabled val="1"/>
        </dgm:presLayoutVars>
      </dgm:prSet>
      <dgm:spPr>
        <a:xfrm>
          <a:off x="0" y="0"/>
          <a:ext cx="6395450" cy="901771"/>
        </a:xfrm>
        <a:prstGeom prst="roundRect">
          <a:avLst>
            <a:gd name="adj" fmla="val 10000"/>
          </a:avLst>
        </a:prstGeom>
      </dgm:spPr>
    </dgm:pt>
    <dgm:pt modelId="{FDA56D9A-34FC-4F6D-BA44-BFA4B7AECA51}" type="pres">
      <dgm:prSet presAssocID="{FFE2A43E-F6D1-49F1-8770-7EFE490429CA}" presName="FourNodes_2" presStyleLbl="node1" presStyleIdx="1" presStyleCnt="4">
        <dgm:presLayoutVars>
          <dgm:bulletEnabled val="1"/>
        </dgm:presLayoutVars>
      </dgm:prSet>
      <dgm:spPr/>
    </dgm:pt>
    <dgm:pt modelId="{A9E3EC55-98F6-4F67-819F-C56B8CB011EB}" type="pres">
      <dgm:prSet presAssocID="{FFE2A43E-F6D1-49F1-8770-7EFE490429CA}" presName="FourNodes_3" presStyleLbl="node1" presStyleIdx="2" presStyleCnt="4">
        <dgm:presLayoutVars>
          <dgm:bulletEnabled val="1"/>
        </dgm:presLayoutVars>
      </dgm:prSet>
      <dgm:spPr>
        <a:xfrm>
          <a:off x="1063243" y="2131459"/>
          <a:ext cx="6395450" cy="901771"/>
        </a:xfrm>
        <a:prstGeom prst="roundRect">
          <a:avLst>
            <a:gd name="adj" fmla="val 10000"/>
          </a:avLst>
        </a:prstGeom>
      </dgm:spPr>
    </dgm:pt>
    <dgm:pt modelId="{A95846A6-6F6F-4E3D-84BC-DC0524CA59AF}" type="pres">
      <dgm:prSet presAssocID="{FFE2A43E-F6D1-49F1-8770-7EFE490429CA}" presName="FourNodes_4" presStyleLbl="node1" presStyleIdx="3" presStyleCnt="4">
        <dgm:presLayoutVars>
          <dgm:bulletEnabled val="1"/>
        </dgm:presLayoutVars>
      </dgm:prSet>
      <dgm:spPr>
        <a:xfrm>
          <a:off x="1598862" y="3197189"/>
          <a:ext cx="6395450" cy="901771"/>
        </a:xfrm>
        <a:prstGeom prst="roundRect">
          <a:avLst>
            <a:gd name="adj" fmla="val 10000"/>
          </a:avLst>
        </a:prstGeom>
      </dgm:spPr>
    </dgm:pt>
    <dgm:pt modelId="{EB8CFE94-0493-4FF5-8A75-B79AFBD01447}" type="pres">
      <dgm:prSet presAssocID="{FFE2A43E-F6D1-49F1-8770-7EFE490429CA}" presName="FourConn_1-2" presStyleLbl="fgAccFollowNode1" presStyleIdx="0" presStyleCnt="3">
        <dgm:presLayoutVars>
          <dgm:bulletEnabled val="1"/>
        </dgm:presLayoutVars>
      </dgm:prSet>
      <dgm:spPr/>
    </dgm:pt>
    <dgm:pt modelId="{494CE8CA-D3A1-492A-9E06-9CA346E2B42C}" type="pres">
      <dgm:prSet presAssocID="{FFE2A43E-F6D1-49F1-8770-7EFE490429CA}" presName="FourConn_2-3" presStyleLbl="fgAccFollowNode1" presStyleIdx="1" presStyleCnt="3">
        <dgm:presLayoutVars>
          <dgm:bulletEnabled val="1"/>
        </dgm:presLayoutVars>
      </dgm:prSet>
      <dgm:spPr/>
    </dgm:pt>
    <dgm:pt modelId="{E44EA8B5-50BE-485D-8069-6E61B345EFA5}" type="pres">
      <dgm:prSet presAssocID="{FFE2A43E-F6D1-49F1-8770-7EFE490429CA}" presName="FourConn_3-4" presStyleLbl="fgAccFollowNode1" presStyleIdx="2" presStyleCnt="3">
        <dgm:presLayoutVars>
          <dgm:bulletEnabled val="1"/>
        </dgm:presLayoutVars>
      </dgm:prSet>
      <dgm:spPr/>
    </dgm:pt>
    <dgm:pt modelId="{8B5D25C9-7831-4E2D-A363-400F9BDBCDC6}" type="pres">
      <dgm:prSet presAssocID="{FFE2A43E-F6D1-49F1-8770-7EFE490429CA}" presName="FourNodes_1_text" presStyleLbl="node1" presStyleIdx="3" presStyleCnt="4">
        <dgm:presLayoutVars>
          <dgm:bulletEnabled val="1"/>
        </dgm:presLayoutVars>
      </dgm:prSet>
      <dgm:spPr/>
    </dgm:pt>
    <dgm:pt modelId="{593AA200-00E0-4426-AD7D-A590047EFBDC}" type="pres">
      <dgm:prSet presAssocID="{FFE2A43E-F6D1-49F1-8770-7EFE490429CA}" presName="FourNodes_2_text" presStyleLbl="node1" presStyleIdx="3" presStyleCnt="4">
        <dgm:presLayoutVars>
          <dgm:bulletEnabled val="1"/>
        </dgm:presLayoutVars>
      </dgm:prSet>
      <dgm:spPr/>
    </dgm:pt>
    <dgm:pt modelId="{E13344B3-9EBF-4DE7-B591-9EDF1E3BC448}" type="pres">
      <dgm:prSet presAssocID="{FFE2A43E-F6D1-49F1-8770-7EFE490429CA}" presName="FourNodes_3_text" presStyleLbl="node1" presStyleIdx="3" presStyleCnt="4">
        <dgm:presLayoutVars>
          <dgm:bulletEnabled val="1"/>
        </dgm:presLayoutVars>
      </dgm:prSet>
      <dgm:spPr/>
    </dgm:pt>
    <dgm:pt modelId="{53003D93-76BB-4EB5-AD76-69AFF30918C8}" type="pres">
      <dgm:prSet presAssocID="{FFE2A43E-F6D1-49F1-8770-7EFE490429CA}" presName="FourNodes_4_text" presStyleLbl="node1" presStyleIdx="3" presStyleCnt="4">
        <dgm:presLayoutVars>
          <dgm:bulletEnabled val="1"/>
        </dgm:presLayoutVars>
      </dgm:prSet>
      <dgm:spPr/>
    </dgm:pt>
  </dgm:ptLst>
  <dgm:cxnLst>
    <dgm:cxn modelId="{2D2F8A16-00BA-4BB4-8B2D-C7740AA83597}" type="presOf" srcId="{07C5ECBE-2138-49FF-B1C9-1F8D50A382BB}" destId="{494CE8CA-D3A1-492A-9E06-9CA346E2B42C}" srcOrd="0" destOrd="0" presId="urn:microsoft.com/office/officeart/2005/8/layout/vProcess5"/>
    <dgm:cxn modelId="{C06D3F20-39C4-4E78-B28A-7B58EC9F3C53}" type="presOf" srcId="{D32BBFDC-86F0-4790-A8FA-02D82C742AFE}" destId="{8B5D25C9-7831-4E2D-A363-400F9BDBCDC6}" srcOrd="1" destOrd="0" presId="urn:microsoft.com/office/officeart/2005/8/layout/vProcess5"/>
    <dgm:cxn modelId="{A0449E25-B890-4AA4-9CFD-BA685B0B7772}" type="presOf" srcId="{FFE2A43E-F6D1-49F1-8770-7EFE490429CA}" destId="{FCC8458C-B023-47B5-8B43-850465E392AB}" srcOrd="0" destOrd="0" presId="urn:microsoft.com/office/officeart/2005/8/layout/vProcess5"/>
    <dgm:cxn modelId="{9BD26038-78C1-467E-90F9-15AFA31D1D09}" srcId="{FFE2A43E-F6D1-49F1-8770-7EFE490429CA}" destId="{D32BBFDC-86F0-4790-A8FA-02D82C742AFE}" srcOrd="0" destOrd="0" parTransId="{9E6B6460-54A9-445A-ABC5-00C794545C7E}" sibTransId="{85333FEA-61AF-4EAE-B72F-20582CFCC18B}"/>
    <dgm:cxn modelId="{5445ED5C-0B9C-45AE-BAFD-FDF825904542}" type="presOf" srcId="{D32BBFDC-86F0-4790-A8FA-02D82C742AFE}" destId="{B9FBEAC2-C7FA-4A49-80C8-A25284777174}" srcOrd="0" destOrd="0" presId="urn:microsoft.com/office/officeart/2005/8/layout/vProcess5"/>
    <dgm:cxn modelId="{936A796C-06ED-498F-BDE2-FEE7B5BC8BD9}" type="presOf" srcId="{727F06DC-E68F-45A2-A491-EA9674D9DE3B}" destId="{A9E3EC55-98F6-4F67-819F-C56B8CB011EB}" srcOrd="0" destOrd="0" presId="urn:microsoft.com/office/officeart/2005/8/layout/vProcess5"/>
    <dgm:cxn modelId="{EB144B4D-B48C-4888-B37E-5ED007A3489F}" type="presOf" srcId="{85333FEA-61AF-4EAE-B72F-20582CFCC18B}" destId="{EB8CFE94-0493-4FF5-8A75-B79AFBD01447}" srcOrd="0" destOrd="0" presId="urn:microsoft.com/office/officeart/2005/8/layout/vProcess5"/>
    <dgm:cxn modelId="{3194E489-CCA9-4A9D-8CDD-1A29D75DB135}" type="presOf" srcId="{5607C2CF-B680-424E-9FA1-EAD0A08DCDA5}" destId="{E44EA8B5-50BE-485D-8069-6E61B345EFA5}" srcOrd="0" destOrd="0" presId="urn:microsoft.com/office/officeart/2005/8/layout/vProcess5"/>
    <dgm:cxn modelId="{952C5796-BC3C-44BC-B5C8-24A42E728FA3}" type="presOf" srcId="{727F06DC-E68F-45A2-A491-EA9674D9DE3B}" destId="{E13344B3-9EBF-4DE7-B591-9EDF1E3BC448}" srcOrd="1" destOrd="0" presId="urn:microsoft.com/office/officeart/2005/8/layout/vProcess5"/>
    <dgm:cxn modelId="{24D18B98-CA46-440E-852D-811C57E2A72F}" srcId="{FFE2A43E-F6D1-49F1-8770-7EFE490429CA}" destId="{727F06DC-E68F-45A2-A491-EA9674D9DE3B}" srcOrd="2" destOrd="0" parTransId="{0511D841-F074-4C14-A598-EDB48F143F52}" sibTransId="{5607C2CF-B680-424E-9FA1-EAD0A08DCDA5}"/>
    <dgm:cxn modelId="{FE3095B8-AC0B-49E5-8A6E-B50367F9403A}" srcId="{FFE2A43E-F6D1-49F1-8770-7EFE490429CA}" destId="{8C8B598E-1AF6-425E-A937-DD7F8773CDB4}" srcOrd="3" destOrd="0" parTransId="{AF7EF68E-43EA-4FF8-8A85-A72AFB9890DC}" sibTransId="{EF98E8BF-8E01-4025-AB42-B2F007095A10}"/>
    <dgm:cxn modelId="{E23250D0-6A97-482B-BF01-B067E4369F26}" type="presOf" srcId="{8C8B598E-1AF6-425E-A937-DD7F8773CDB4}" destId="{53003D93-76BB-4EB5-AD76-69AFF30918C8}" srcOrd="1" destOrd="0" presId="urn:microsoft.com/office/officeart/2005/8/layout/vProcess5"/>
    <dgm:cxn modelId="{F344F4D0-9580-4E9B-8C1A-08AE1A924262}" type="presOf" srcId="{6963B72B-D039-419E-9D83-1E3D60A220F8}" destId="{FDA56D9A-34FC-4F6D-BA44-BFA4B7AECA51}" srcOrd="0" destOrd="0" presId="urn:microsoft.com/office/officeart/2005/8/layout/vProcess5"/>
    <dgm:cxn modelId="{40272AEA-D812-4AC1-814C-A6E8A9E63944}" type="presOf" srcId="{6963B72B-D039-419E-9D83-1E3D60A220F8}" destId="{593AA200-00E0-4426-AD7D-A590047EFBDC}" srcOrd="1" destOrd="0" presId="urn:microsoft.com/office/officeart/2005/8/layout/vProcess5"/>
    <dgm:cxn modelId="{725E7AED-91A6-463B-BBF9-1FE61753891C}" srcId="{FFE2A43E-F6D1-49F1-8770-7EFE490429CA}" destId="{6963B72B-D039-419E-9D83-1E3D60A220F8}" srcOrd="1" destOrd="0" parTransId="{7F144D64-99EA-4475-A8B5-970AC406DD0C}" sibTransId="{07C5ECBE-2138-49FF-B1C9-1F8D50A382BB}"/>
    <dgm:cxn modelId="{BC2221EE-49FB-4A1D-8D59-8F7B0E7BCCEC}" type="presOf" srcId="{8C8B598E-1AF6-425E-A937-DD7F8773CDB4}" destId="{A95846A6-6F6F-4E3D-84BC-DC0524CA59AF}" srcOrd="0" destOrd="0" presId="urn:microsoft.com/office/officeart/2005/8/layout/vProcess5"/>
    <dgm:cxn modelId="{A8903F5A-E49E-4616-9FB4-3EAA732BF21B}" type="presParOf" srcId="{FCC8458C-B023-47B5-8B43-850465E392AB}" destId="{0F81F6A0-CE3F-4753-B704-7024F7FB1C5C}" srcOrd="0" destOrd="0" presId="urn:microsoft.com/office/officeart/2005/8/layout/vProcess5"/>
    <dgm:cxn modelId="{E3B1F476-0002-4700-99D6-9A6C0BDFFA75}" type="presParOf" srcId="{FCC8458C-B023-47B5-8B43-850465E392AB}" destId="{B9FBEAC2-C7FA-4A49-80C8-A25284777174}" srcOrd="1" destOrd="0" presId="urn:microsoft.com/office/officeart/2005/8/layout/vProcess5"/>
    <dgm:cxn modelId="{A1CC214C-DD79-4DD8-9B34-34F95AC20F7F}" type="presParOf" srcId="{FCC8458C-B023-47B5-8B43-850465E392AB}" destId="{FDA56D9A-34FC-4F6D-BA44-BFA4B7AECA51}" srcOrd="2" destOrd="0" presId="urn:microsoft.com/office/officeart/2005/8/layout/vProcess5"/>
    <dgm:cxn modelId="{2E37E2D0-ACB3-46D3-A153-ECEC1CDB3ED4}" type="presParOf" srcId="{FCC8458C-B023-47B5-8B43-850465E392AB}" destId="{A9E3EC55-98F6-4F67-819F-C56B8CB011EB}" srcOrd="3" destOrd="0" presId="urn:microsoft.com/office/officeart/2005/8/layout/vProcess5"/>
    <dgm:cxn modelId="{ABC369F5-6ECF-453A-9D8A-B0475E85CAAC}" type="presParOf" srcId="{FCC8458C-B023-47B5-8B43-850465E392AB}" destId="{A95846A6-6F6F-4E3D-84BC-DC0524CA59AF}" srcOrd="4" destOrd="0" presId="urn:microsoft.com/office/officeart/2005/8/layout/vProcess5"/>
    <dgm:cxn modelId="{9571AFD8-AB00-4F39-BDA3-8A0E3E93517C}" type="presParOf" srcId="{FCC8458C-B023-47B5-8B43-850465E392AB}" destId="{EB8CFE94-0493-4FF5-8A75-B79AFBD01447}" srcOrd="5" destOrd="0" presId="urn:microsoft.com/office/officeart/2005/8/layout/vProcess5"/>
    <dgm:cxn modelId="{E22A384B-30D6-4B65-A881-298665A44810}" type="presParOf" srcId="{FCC8458C-B023-47B5-8B43-850465E392AB}" destId="{494CE8CA-D3A1-492A-9E06-9CA346E2B42C}" srcOrd="6" destOrd="0" presId="urn:microsoft.com/office/officeart/2005/8/layout/vProcess5"/>
    <dgm:cxn modelId="{D9718354-3447-46D4-B291-0F59A94B7DF6}" type="presParOf" srcId="{FCC8458C-B023-47B5-8B43-850465E392AB}" destId="{E44EA8B5-50BE-485D-8069-6E61B345EFA5}" srcOrd="7" destOrd="0" presId="urn:microsoft.com/office/officeart/2005/8/layout/vProcess5"/>
    <dgm:cxn modelId="{CC3A6A5B-B238-4274-BBFD-A48D5A218316}" type="presParOf" srcId="{FCC8458C-B023-47B5-8B43-850465E392AB}" destId="{8B5D25C9-7831-4E2D-A363-400F9BDBCDC6}" srcOrd="8" destOrd="0" presId="urn:microsoft.com/office/officeart/2005/8/layout/vProcess5"/>
    <dgm:cxn modelId="{4A62C2D6-75D0-4EEF-856F-8A51A8F81075}" type="presParOf" srcId="{FCC8458C-B023-47B5-8B43-850465E392AB}" destId="{593AA200-00E0-4426-AD7D-A590047EFBDC}" srcOrd="9" destOrd="0" presId="urn:microsoft.com/office/officeart/2005/8/layout/vProcess5"/>
    <dgm:cxn modelId="{F3011AA2-422A-459E-BF05-E0249C23722F}" type="presParOf" srcId="{FCC8458C-B023-47B5-8B43-850465E392AB}" destId="{E13344B3-9EBF-4DE7-B591-9EDF1E3BC448}" srcOrd="10" destOrd="0" presId="urn:microsoft.com/office/officeart/2005/8/layout/vProcess5"/>
    <dgm:cxn modelId="{13DF1E86-6C74-42DB-BF0A-B7F7180FF9B6}" type="presParOf" srcId="{FCC8458C-B023-47B5-8B43-850465E392AB}" destId="{53003D93-76BB-4EB5-AD76-69AFF30918C8}"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A8BE1CB5-359D-467B-A742-0234CA192D35}"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EC38DEAC-F593-4488-B956-D2681381C6BF}">
      <dgm:prSet/>
      <dgm:spPr>
        <a:solidFill>
          <a:srgbClr val="0F9ED5">
            <a:tint val="40000"/>
            <a:hueOff val="0"/>
            <a:satOff val="0"/>
            <a:lumOff val="0"/>
            <a:alphaOff val="0"/>
          </a:srgbClr>
        </a:solidFill>
        <a:ln>
          <a:noFill/>
        </a:ln>
        <a:effectLst/>
      </dgm:spPr>
      <dgm:t>
        <a:bodyPr/>
        <a:lstStyle/>
        <a:p>
          <a:pPr>
            <a:lnSpc>
              <a:spcPct val="100000"/>
            </a:lnSpc>
          </a:pPr>
          <a:r>
            <a:rPr lang="en-US" dirty="0"/>
            <a:t>When gene expression starts, we expect more transcripts in the nucleus than outside (red).</a:t>
          </a:r>
        </a:p>
      </dgm:t>
    </dgm:pt>
    <dgm:pt modelId="{C2A73896-6773-4068-A1F1-DF26C5319F4D}" type="parTrans" cxnId="{B34DFA8E-3054-4827-A823-89E7F6A8D5BE}">
      <dgm:prSet/>
      <dgm:spPr/>
      <dgm:t>
        <a:bodyPr/>
        <a:lstStyle/>
        <a:p>
          <a:endParaRPr lang="en-US"/>
        </a:p>
      </dgm:t>
    </dgm:pt>
    <dgm:pt modelId="{69394319-4076-45C7-9183-7A2B7ACCEFAB}" type="sibTrans" cxnId="{B34DFA8E-3054-4827-A823-89E7F6A8D5BE}">
      <dgm:prSet/>
      <dgm:spPr/>
      <dgm:t>
        <a:bodyPr/>
        <a:lstStyle/>
        <a:p>
          <a:endParaRPr lang="en-US"/>
        </a:p>
      </dgm:t>
    </dgm:pt>
    <dgm:pt modelId="{35A20BA9-39ED-408F-A7EB-62A9D33C6372}">
      <dgm:prSet/>
      <dgm:spPr>
        <a:solidFill>
          <a:srgbClr val="0F9ED5">
            <a:tint val="40000"/>
            <a:hueOff val="0"/>
            <a:satOff val="0"/>
            <a:lumOff val="0"/>
            <a:alphaOff val="0"/>
          </a:srgbClr>
        </a:solidFill>
        <a:ln>
          <a:noFill/>
        </a:ln>
        <a:effectLst/>
      </dgm:spPr>
      <dgm:t>
        <a:bodyPr/>
        <a:lstStyle/>
        <a:p>
          <a:pPr>
            <a:lnSpc>
              <a:spcPct val="100000"/>
            </a:lnSpc>
          </a:pPr>
          <a:r>
            <a:rPr lang="en-US" dirty="0"/>
            <a:t>Spliced transcripts represent mature mRNA ready for translation in the cytoplasm.</a:t>
          </a:r>
        </a:p>
      </dgm:t>
    </dgm:pt>
    <dgm:pt modelId="{1E5D9185-80D8-4526-B67A-DED59B0EA18D}" type="parTrans" cxnId="{93F6FF00-BF0B-45A3-8315-C2020B11DA42}">
      <dgm:prSet/>
      <dgm:spPr/>
      <dgm:t>
        <a:bodyPr/>
        <a:lstStyle/>
        <a:p>
          <a:endParaRPr lang="en-US"/>
        </a:p>
      </dgm:t>
    </dgm:pt>
    <dgm:pt modelId="{987FB4CF-7082-477A-A87C-147BD328C180}" type="sibTrans" cxnId="{93F6FF00-BF0B-45A3-8315-C2020B11DA42}">
      <dgm:prSet/>
      <dgm:spPr/>
      <dgm:t>
        <a:bodyPr/>
        <a:lstStyle/>
        <a:p>
          <a:endParaRPr lang="en-US"/>
        </a:p>
      </dgm:t>
    </dgm:pt>
    <dgm:pt modelId="{B8F1EBAA-A187-4721-890B-D8C132F42927}">
      <dgm:prSet custT="1"/>
      <dgm:spPr/>
      <dgm:t>
        <a:bodyPr/>
        <a:lstStyle/>
        <a:p>
          <a:pPr>
            <a:lnSpc>
              <a:spcPct val="100000"/>
            </a:lnSpc>
          </a:pPr>
          <a:r>
            <a:rPr lang="en-US" sz="1700" kern="1200" dirty="0"/>
            <a:t>Cell interaction can trigger gene </a:t>
          </a:r>
          <a:r>
            <a:rPr lang="en-US" sz="1700" kern="1200" dirty="0">
              <a:solidFill>
                <a:prstClr val="black">
                  <a:hueOff val="0"/>
                  <a:satOff val="0"/>
                  <a:lumOff val="0"/>
                  <a:alphaOff val="0"/>
                </a:prstClr>
              </a:solidFill>
              <a:latin typeface="Aptos" panose="02110004020202020204"/>
              <a:ea typeface="+mn-ea"/>
              <a:cs typeface="+mn-cs"/>
            </a:rPr>
            <a:t>induction</a:t>
          </a:r>
          <a:r>
            <a:rPr lang="en-US" sz="1700" kern="1200" dirty="0"/>
            <a:t> (red) or repression (blue).</a:t>
          </a:r>
        </a:p>
      </dgm:t>
    </dgm:pt>
    <dgm:pt modelId="{F0E817F9-4367-4294-AC08-194B95DF786C}" type="parTrans" cxnId="{0372D357-178E-49D8-957B-E898065DDA62}">
      <dgm:prSet/>
      <dgm:spPr/>
      <dgm:t>
        <a:bodyPr/>
        <a:lstStyle/>
        <a:p>
          <a:endParaRPr lang="en-US"/>
        </a:p>
      </dgm:t>
    </dgm:pt>
    <dgm:pt modelId="{94F27FDD-F9DA-42FD-90A1-079592FBCCAE}" type="sibTrans" cxnId="{0372D357-178E-49D8-957B-E898065DDA62}">
      <dgm:prSet/>
      <dgm:spPr/>
      <dgm:t>
        <a:bodyPr/>
        <a:lstStyle/>
        <a:p>
          <a:endParaRPr lang="en-US"/>
        </a:p>
      </dgm:t>
    </dgm:pt>
    <dgm:pt modelId="{2696D0E2-D0C6-44DA-9FF9-824ADBDFA69F}" type="pres">
      <dgm:prSet presAssocID="{A8BE1CB5-359D-467B-A742-0234CA192D35}" presName="root" presStyleCnt="0">
        <dgm:presLayoutVars>
          <dgm:dir/>
          <dgm:resizeHandles val="exact"/>
        </dgm:presLayoutVars>
      </dgm:prSet>
      <dgm:spPr/>
    </dgm:pt>
    <dgm:pt modelId="{B385F154-27B8-40DD-A0AE-872178CF56D8}" type="pres">
      <dgm:prSet presAssocID="{EC38DEAC-F593-4488-B956-D2681381C6BF}" presName="compNode" presStyleCnt="0"/>
      <dgm:spPr/>
    </dgm:pt>
    <dgm:pt modelId="{FA92F8A0-91D3-4BBE-8965-AFF53A36AF33}" type="pres">
      <dgm:prSet presAssocID="{EC38DEAC-F593-4488-B956-D2681381C6BF}" presName="bgRect" presStyleLbl="bgShp" presStyleIdx="0" presStyleCnt="3"/>
      <dgm:spPr>
        <a:xfrm>
          <a:off x="0" y="433"/>
          <a:ext cx="5032445" cy="1013430"/>
        </a:xfrm>
        <a:prstGeom prst="roundRect">
          <a:avLst>
            <a:gd name="adj" fmla="val 10000"/>
          </a:avLst>
        </a:prstGeom>
        <a:solidFill>
          <a:srgbClr val="0F9ED5">
            <a:tint val="40000"/>
            <a:hueOff val="0"/>
            <a:satOff val="0"/>
            <a:lumOff val="0"/>
            <a:alphaOff val="0"/>
          </a:srgbClr>
        </a:solidFill>
        <a:ln>
          <a:noFill/>
        </a:ln>
        <a:effectLst/>
      </dgm:spPr>
    </dgm:pt>
    <dgm:pt modelId="{5F03280D-386E-4B64-A525-D39DA08B4FC1}" type="pres">
      <dgm:prSet presAssocID="{EC38DEAC-F593-4488-B956-D2681381C6BF}"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Bar graph with upward trend with solid fill"/>
        </a:ext>
      </dgm:extLst>
    </dgm:pt>
    <dgm:pt modelId="{4384DD64-C9E6-4E11-B426-AF83E0DF61F4}" type="pres">
      <dgm:prSet presAssocID="{EC38DEAC-F593-4488-B956-D2681381C6BF}" presName="spaceRect" presStyleCnt="0"/>
      <dgm:spPr/>
    </dgm:pt>
    <dgm:pt modelId="{D11213EA-3FE4-4C92-8B09-DA22BC678589}" type="pres">
      <dgm:prSet presAssocID="{EC38DEAC-F593-4488-B956-D2681381C6BF}" presName="parTx" presStyleLbl="revTx" presStyleIdx="0" presStyleCnt="3" custLinFactNeighborX="-2104">
        <dgm:presLayoutVars>
          <dgm:chMax val="0"/>
          <dgm:chPref val="0"/>
        </dgm:presLayoutVars>
      </dgm:prSet>
      <dgm:spPr>
        <a:xfrm>
          <a:off x="1170511" y="433"/>
          <a:ext cx="3861933" cy="1013430"/>
        </a:xfrm>
        <a:prstGeom prst="rect">
          <a:avLst/>
        </a:prstGeom>
      </dgm:spPr>
    </dgm:pt>
    <dgm:pt modelId="{DB1F359B-915D-4100-9E58-8362E15E056B}" type="pres">
      <dgm:prSet presAssocID="{69394319-4076-45C7-9183-7A2B7ACCEFAB}" presName="sibTrans" presStyleCnt="0"/>
      <dgm:spPr/>
    </dgm:pt>
    <dgm:pt modelId="{2CAF3ACE-E3F6-4D7F-81CA-6FAE68F414F6}" type="pres">
      <dgm:prSet presAssocID="{35A20BA9-39ED-408F-A7EB-62A9D33C6372}" presName="compNode" presStyleCnt="0"/>
      <dgm:spPr/>
    </dgm:pt>
    <dgm:pt modelId="{15032937-755D-4B56-81AD-33C2ECF7CB78}" type="pres">
      <dgm:prSet presAssocID="{35A20BA9-39ED-408F-A7EB-62A9D33C6372}" presName="bgRect" presStyleLbl="bgShp" presStyleIdx="1" presStyleCnt="3"/>
      <dgm:spPr>
        <a:xfrm>
          <a:off x="0" y="1267220"/>
          <a:ext cx="5032445" cy="1013430"/>
        </a:xfrm>
        <a:prstGeom prst="roundRect">
          <a:avLst>
            <a:gd name="adj" fmla="val 10000"/>
          </a:avLst>
        </a:prstGeom>
        <a:solidFill>
          <a:srgbClr val="0F9ED5">
            <a:tint val="40000"/>
            <a:hueOff val="0"/>
            <a:satOff val="0"/>
            <a:lumOff val="0"/>
            <a:alphaOff val="0"/>
          </a:srgbClr>
        </a:solidFill>
        <a:ln>
          <a:noFill/>
        </a:ln>
        <a:effectLst/>
      </dgm:spPr>
    </dgm:pt>
    <dgm:pt modelId="{E6B44B49-69A5-43B0-B6C8-8E20CC15AB3C}" type="pres">
      <dgm:prSet presAssocID="{35A20BA9-39ED-408F-A7EB-62A9D33C6372}"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Scroll with solid fill"/>
        </a:ext>
      </dgm:extLst>
    </dgm:pt>
    <dgm:pt modelId="{50806705-39C8-4915-BFA8-342B354410E0}" type="pres">
      <dgm:prSet presAssocID="{35A20BA9-39ED-408F-A7EB-62A9D33C6372}" presName="spaceRect" presStyleCnt="0"/>
      <dgm:spPr/>
    </dgm:pt>
    <dgm:pt modelId="{4EB6822D-7166-4330-8ECE-FCA32F79B76C}" type="pres">
      <dgm:prSet presAssocID="{35A20BA9-39ED-408F-A7EB-62A9D33C6372}" presName="parTx" presStyleLbl="revTx" presStyleIdx="1" presStyleCnt="3" custLinFactNeighborX="-3419">
        <dgm:presLayoutVars>
          <dgm:chMax val="0"/>
          <dgm:chPref val="0"/>
        </dgm:presLayoutVars>
      </dgm:prSet>
      <dgm:spPr>
        <a:xfrm>
          <a:off x="1170511" y="1267220"/>
          <a:ext cx="3861933" cy="1013430"/>
        </a:xfrm>
        <a:prstGeom prst="rect">
          <a:avLst/>
        </a:prstGeom>
      </dgm:spPr>
    </dgm:pt>
    <dgm:pt modelId="{60A587E5-BE33-4BC3-BCFF-326AB7136715}" type="pres">
      <dgm:prSet presAssocID="{987FB4CF-7082-477A-A87C-147BD328C180}" presName="sibTrans" presStyleCnt="0"/>
      <dgm:spPr/>
    </dgm:pt>
    <dgm:pt modelId="{5BB293F1-CE25-4EA4-9489-F3919F3CAC64}" type="pres">
      <dgm:prSet presAssocID="{B8F1EBAA-A187-4721-890B-D8C132F42927}" presName="compNode" presStyleCnt="0"/>
      <dgm:spPr/>
    </dgm:pt>
    <dgm:pt modelId="{77D2A122-81D2-4443-ADA1-76A53CEFE29C}" type="pres">
      <dgm:prSet presAssocID="{B8F1EBAA-A187-4721-890B-D8C132F42927}" presName="bgRect" presStyleLbl="bgShp" presStyleIdx="2" presStyleCnt="3"/>
      <dgm:spPr>
        <a:xfrm>
          <a:off x="0" y="2534008"/>
          <a:ext cx="5032445" cy="1013430"/>
        </a:xfrm>
        <a:prstGeom prst="roundRect">
          <a:avLst>
            <a:gd name="adj" fmla="val 10000"/>
          </a:avLst>
        </a:prstGeom>
        <a:solidFill>
          <a:srgbClr val="0F9ED5">
            <a:tint val="40000"/>
            <a:hueOff val="0"/>
            <a:satOff val="0"/>
            <a:lumOff val="0"/>
            <a:alphaOff val="0"/>
          </a:srgbClr>
        </a:solidFill>
        <a:ln>
          <a:noFill/>
        </a:ln>
        <a:effectLst/>
      </dgm:spPr>
    </dgm:pt>
    <dgm:pt modelId="{F3E2DB98-D605-42CF-A6F5-805F55AC204D}" type="pres">
      <dgm:prSet presAssocID="{B8F1EBAA-A187-4721-890B-D8C132F42927}" presName="iconRect" presStyleLbl="nod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Cheers"/>
        </a:ext>
      </dgm:extLst>
    </dgm:pt>
    <dgm:pt modelId="{1C7D6B07-3ECE-4302-A0A3-F0F4D448B656}" type="pres">
      <dgm:prSet presAssocID="{B8F1EBAA-A187-4721-890B-D8C132F42927}" presName="spaceRect" presStyleCnt="0"/>
      <dgm:spPr/>
    </dgm:pt>
    <dgm:pt modelId="{610CD565-088A-4FCE-AC3E-3526FA6985C1}" type="pres">
      <dgm:prSet presAssocID="{B8F1EBAA-A187-4721-890B-D8C132F42927}" presName="parTx" presStyleLbl="revTx" presStyleIdx="2" presStyleCnt="3" custLinFactNeighborX="-2893">
        <dgm:presLayoutVars>
          <dgm:chMax val="0"/>
          <dgm:chPref val="0"/>
        </dgm:presLayoutVars>
      </dgm:prSet>
      <dgm:spPr/>
    </dgm:pt>
  </dgm:ptLst>
  <dgm:cxnLst>
    <dgm:cxn modelId="{93F6FF00-BF0B-45A3-8315-C2020B11DA42}" srcId="{A8BE1CB5-359D-467B-A742-0234CA192D35}" destId="{35A20BA9-39ED-408F-A7EB-62A9D33C6372}" srcOrd="1" destOrd="0" parTransId="{1E5D9185-80D8-4526-B67A-DED59B0EA18D}" sibTransId="{987FB4CF-7082-477A-A87C-147BD328C180}"/>
    <dgm:cxn modelId="{03E42E63-6B35-42B3-A1CC-B5B680CEF59C}" type="presOf" srcId="{35A20BA9-39ED-408F-A7EB-62A9D33C6372}" destId="{4EB6822D-7166-4330-8ECE-FCA32F79B76C}" srcOrd="0" destOrd="0" presId="urn:microsoft.com/office/officeart/2018/2/layout/IconVerticalSolidList"/>
    <dgm:cxn modelId="{0372D357-178E-49D8-957B-E898065DDA62}" srcId="{A8BE1CB5-359D-467B-A742-0234CA192D35}" destId="{B8F1EBAA-A187-4721-890B-D8C132F42927}" srcOrd="2" destOrd="0" parTransId="{F0E817F9-4367-4294-AC08-194B95DF786C}" sibTransId="{94F27FDD-F9DA-42FD-90A1-079592FBCCAE}"/>
    <dgm:cxn modelId="{B34DFA8E-3054-4827-A823-89E7F6A8D5BE}" srcId="{A8BE1CB5-359D-467B-A742-0234CA192D35}" destId="{EC38DEAC-F593-4488-B956-D2681381C6BF}" srcOrd="0" destOrd="0" parTransId="{C2A73896-6773-4068-A1F1-DF26C5319F4D}" sibTransId="{69394319-4076-45C7-9183-7A2B7ACCEFAB}"/>
    <dgm:cxn modelId="{A455259A-E086-4536-B540-444921652F5F}" type="presOf" srcId="{A8BE1CB5-359D-467B-A742-0234CA192D35}" destId="{2696D0E2-D0C6-44DA-9FF9-824ADBDFA69F}" srcOrd="0" destOrd="0" presId="urn:microsoft.com/office/officeart/2018/2/layout/IconVerticalSolidList"/>
    <dgm:cxn modelId="{8B5B59C9-DF56-47F6-8705-0F44A57056F2}" type="presOf" srcId="{B8F1EBAA-A187-4721-890B-D8C132F42927}" destId="{610CD565-088A-4FCE-AC3E-3526FA6985C1}" srcOrd="0" destOrd="0" presId="urn:microsoft.com/office/officeart/2018/2/layout/IconVerticalSolidList"/>
    <dgm:cxn modelId="{B9254FDD-1E25-4EAD-897E-C13AA44C9D12}" type="presOf" srcId="{EC38DEAC-F593-4488-B956-D2681381C6BF}" destId="{D11213EA-3FE4-4C92-8B09-DA22BC678589}" srcOrd="0" destOrd="0" presId="urn:microsoft.com/office/officeart/2018/2/layout/IconVerticalSolidList"/>
    <dgm:cxn modelId="{EE9BC744-4E19-4820-BA94-4CEF151C303D}" type="presParOf" srcId="{2696D0E2-D0C6-44DA-9FF9-824ADBDFA69F}" destId="{B385F154-27B8-40DD-A0AE-872178CF56D8}" srcOrd="0" destOrd="0" presId="urn:microsoft.com/office/officeart/2018/2/layout/IconVerticalSolidList"/>
    <dgm:cxn modelId="{8CCE3C31-18F3-4B8A-9BFA-021ED4AE2F7F}" type="presParOf" srcId="{B385F154-27B8-40DD-A0AE-872178CF56D8}" destId="{FA92F8A0-91D3-4BBE-8965-AFF53A36AF33}" srcOrd="0" destOrd="0" presId="urn:microsoft.com/office/officeart/2018/2/layout/IconVerticalSolidList"/>
    <dgm:cxn modelId="{181D25B8-2B78-4E93-B4C1-D3897C0F207B}" type="presParOf" srcId="{B385F154-27B8-40DD-A0AE-872178CF56D8}" destId="{5F03280D-386E-4B64-A525-D39DA08B4FC1}" srcOrd="1" destOrd="0" presId="urn:microsoft.com/office/officeart/2018/2/layout/IconVerticalSolidList"/>
    <dgm:cxn modelId="{57F305D3-CF61-4371-BA11-1983F122CF9E}" type="presParOf" srcId="{B385F154-27B8-40DD-A0AE-872178CF56D8}" destId="{4384DD64-C9E6-4E11-B426-AF83E0DF61F4}" srcOrd="2" destOrd="0" presId="urn:microsoft.com/office/officeart/2018/2/layout/IconVerticalSolidList"/>
    <dgm:cxn modelId="{167D3FA7-7184-4DF1-A74E-9B8D32CA0ECF}" type="presParOf" srcId="{B385F154-27B8-40DD-A0AE-872178CF56D8}" destId="{D11213EA-3FE4-4C92-8B09-DA22BC678589}" srcOrd="3" destOrd="0" presId="urn:microsoft.com/office/officeart/2018/2/layout/IconVerticalSolidList"/>
    <dgm:cxn modelId="{74304C01-4CBA-4C73-A9BE-AFA3341A29ED}" type="presParOf" srcId="{2696D0E2-D0C6-44DA-9FF9-824ADBDFA69F}" destId="{DB1F359B-915D-4100-9E58-8362E15E056B}" srcOrd="1" destOrd="0" presId="urn:microsoft.com/office/officeart/2018/2/layout/IconVerticalSolidList"/>
    <dgm:cxn modelId="{1499C048-AE35-4B0A-92B2-76E2E752EE71}" type="presParOf" srcId="{2696D0E2-D0C6-44DA-9FF9-824ADBDFA69F}" destId="{2CAF3ACE-E3F6-4D7F-81CA-6FAE68F414F6}" srcOrd="2" destOrd="0" presId="urn:microsoft.com/office/officeart/2018/2/layout/IconVerticalSolidList"/>
    <dgm:cxn modelId="{AEBF2DA0-9BE6-4A17-B15E-7624998D23C1}" type="presParOf" srcId="{2CAF3ACE-E3F6-4D7F-81CA-6FAE68F414F6}" destId="{15032937-755D-4B56-81AD-33C2ECF7CB78}" srcOrd="0" destOrd="0" presId="urn:microsoft.com/office/officeart/2018/2/layout/IconVerticalSolidList"/>
    <dgm:cxn modelId="{9FF50ECB-5577-4F28-9A5E-5941024E050F}" type="presParOf" srcId="{2CAF3ACE-E3F6-4D7F-81CA-6FAE68F414F6}" destId="{E6B44B49-69A5-43B0-B6C8-8E20CC15AB3C}" srcOrd="1" destOrd="0" presId="urn:microsoft.com/office/officeart/2018/2/layout/IconVerticalSolidList"/>
    <dgm:cxn modelId="{2C6F8B78-934F-4D6F-A65D-359BB4D01245}" type="presParOf" srcId="{2CAF3ACE-E3F6-4D7F-81CA-6FAE68F414F6}" destId="{50806705-39C8-4915-BFA8-342B354410E0}" srcOrd="2" destOrd="0" presId="urn:microsoft.com/office/officeart/2018/2/layout/IconVerticalSolidList"/>
    <dgm:cxn modelId="{B4A8A380-A3E5-4C8F-B231-ADECA72DA450}" type="presParOf" srcId="{2CAF3ACE-E3F6-4D7F-81CA-6FAE68F414F6}" destId="{4EB6822D-7166-4330-8ECE-FCA32F79B76C}" srcOrd="3" destOrd="0" presId="urn:microsoft.com/office/officeart/2018/2/layout/IconVerticalSolidList"/>
    <dgm:cxn modelId="{76AC64EB-F2E7-407A-B4B2-16D70433A09D}" type="presParOf" srcId="{2696D0E2-D0C6-44DA-9FF9-824ADBDFA69F}" destId="{60A587E5-BE33-4BC3-BCFF-326AB7136715}" srcOrd="3" destOrd="0" presId="urn:microsoft.com/office/officeart/2018/2/layout/IconVerticalSolidList"/>
    <dgm:cxn modelId="{9EB5A3C7-AFA3-4C03-8FEF-96FBBC813881}" type="presParOf" srcId="{2696D0E2-D0C6-44DA-9FF9-824ADBDFA69F}" destId="{5BB293F1-CE25-4EA4-9489-F3919F3CAC64}" srcOrd="4" destOrd="0" presId="urn:microsoft.com/office/officeart/2018/2/layout/IconVerticalSolidList"/>
    <dgm:cxn modelId="{3A217161-7211-4CCA-901E-9858A66A239F}" type="presParOf" srcId="{5BB293F1-CE25-4EA4-9489-F3919F3CAC64}" destId="{77D2A122-81D2-4443-ADA1-76A53CEFE29C}" srcOrd="0" destOrd="0" presId="urn:microsoft.com/office/officeart/2018/2/layout/IconVerticalSolidList"/>
    <dgm:cxn modelId="{B3B1E6AA-6366-47B4-9DE2-2B4B6EA303B4}" type="presParOf" srcId="{5BB293F1-CE25-4EA4-9489-F3919F3CAC64}" destId="{F3E2DB98-D605-42CF-A6F5-805F55AC204D}" srcOrd="1" destOrd="0" presId="urn:microsoft.com/office/officeart/2018/2/layout/IconVerticalSolidList"/>
    <dgm:cxn modelId="{D048CB79-72FF-42FF-A141-EADDD65DDF9C}" type="presParOf" srcId="{5BB293F1-CE25-4EA4-9489-F3919F3CAC64}" destId="{1C7D6B07-3ECE-4302-A0A3-F0F4D448B656}" srcOrd="2" destOrd="0" presId="urn:microsoft.com/office/officeart/2018/2/layout/IconVerticalSolidList"/>
    <dgm:cxn modelId="{4610F60F-5F25-4DD3-A5D9-BBF1D998767B}" type="presParOf" srcId="{5BB293F1-CE25-4EA4-9489-F3919F3CAC64}" destId="{610CD565-088A-4FCE-AC3E-3526FA6985C1}"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FE2A43E-F6D1-49F1-8770-7EFE490429CA}" type="doc">
      <dgm:prSet loTypeId="urn:microsoft.com/office/officeart/2005/8/layout/vProcess5" loCatId="process" qsTypeId="urn:microsoft.com/office/officeart/2005/8/quickstyle/simple3" qsCatId="simple" csTypeId="urn:microsoft.com/office/officeart/2005/8/colors/accent1_2" csCatId="accent1" phldr="1"/>
      <dgm:spPr/>
      <dgm:t>
        <a:bodyPr/>
        <a:lstStyle/>
        <a:p>
          <a:endParaRPr lang="en-US"/>
        </a:p>
      </dgm:t>
    </dgm:pt>
    <dgm:pt modelId="{D32BBFDC-86F0-4790-A8FA-02D82C742AFE}">
      <dgm:prSet custT="1"/>
      <dgm:spPr>
        <a:solidFill>
          <a:srgbClr val="0E2841">
            <a:lumMod val="10000"/>
            <a:lumOff val="9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GB" sz="1800" kern="1200" dirty="0">
              <a:solidFill>
                <a:prstClr val="black"/>
              </a:solidFill>
              <a:latin typeface="Aptos" panose="02110004020202020204"/>
              <a:ea typeface="+mn-ea"/>
              <a:cs typeface="+mn-cs"/>
            </a:rPr>
            <a:t>Data preprocessing for RNA velocity calculation.</a:t>
          </a:r>
          <a:endParaRPr lang="en-US" sz="1800" kern="1200" dirty="0">
            <a:solidFill>
              <a:prstClr val="black"/>
            </a:solidFill>
            <a:latin typeface="Aptos" panose="02110004020202020204"/>
            <a:ea typeface="+mn-ea"/>
            <a:cs typeface="+mn-cs"/>
          </a:endParaRPr>
        </a:p>
      </dgm:t>
    </dgm:pt>
    <dgm:pt modelId="{9E6B6460-54A9-445A-ABC5-00C794545C7E}" type="parTrans" cxnId="{9BD26038-78C1-467E-90F9-15AFA31D1D09}">
      <dgm:prSet/>
      <dgm:spPr/>
      <dgm:t>
        <a:bodyPr/>
        <a:lstStyle/>
        <a:p>
          <a:endParaRPr lang="en-US"/>
        </a:p>
      </dgm:t>
    </dgm:pt>
    <dgm:pt modelId="{85333FEA-61AF-4EAE-B72F-20582CFCC18B}" type="sibTrans" cxnId="{9BD26038-78C1-467E-90F9-15AFA31D1D09}">
      <dgm:prSet/>
      <dgm:spPr>
        <a:ln>
          <a:solidFill>
            <a:schemeClr val="accent1">
              <a:lumMod val="50000"/>
              <a:alpha val="90000"/>
            </a:schemeClr>
          </a:solidFill>
        </a:ln>
      </dgm:spPr>
      <dgm:t>
        <a:bodyPr/>
        <a:lstStyle/>
        <a:p>
          <a:endParaRPr lang="en-US"/>
        </a:p>
      </dgm:t>
    </dgm:pt>
    <dgm:pt modelId="{6963B72B-D039-419E-9D83-1E3D60A220F8}">
      <dgm:prSet custT="1"/>
      <dgm:spPr>
        <a:solidFill>
          <a:srgbClr val="0E2841">
            <a:lumMod val="50000"/>
            <a:lumOff val="5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GB" sz="1800" b="0" i="0" kern="1200" baseline="0" dirty="0">
              <a:solidFill>
                <a:prstClr val="black"/>
              </a:solidFill>
              <a:latin typeface="Aptos" panose="02110004020202020204"/>
              <a:ea typeface="+mn-ea"/>
              <a:cs typeface="+mn-cs"/>
            </a:rPr>
            <a:t>Hyperparameter selection for optimal results.</a:t>
          </a:r>
          <a:endParaRPr lang="en-US" sz="1800" b="0" i="0" kern="1200" baseline="0" dirty="0">
            <a:solidFill>
              <a:prstClr val="black"/>
            </a:solidFill>
            <a:latin typeface="Aptos" panose="02110004020202020204"/>
            <a:ea typeface="+mn-ea"/>
            <a:cs typeface="+mn-cs"/>
          </a:endParaRPr>
        </a:p>
      </dgm:t>
    </dgm:pt>
    <dgm:pt modelId="{7F144D64-99EA-4475-A8B5-970AC406DD0C}" type="parTrans" cxnId="{725E7AED-91A6-463B-BBF9-1FE61753891C}">
      <dgm:prSet/>
      <dgm:spPr/>
      <dgm:t>
        <a:bodyPr/>
        <a:lstStyle/>
        <a:p>
          <a:endParaRPr lang="en-US"/>
        </a:p>
      </dgm:t>
    </dgm:pt>
    <dgm:pt modelId="{07C5ECBE-2138-49FF-B1C9-1F8D50A382BB}" type="sibTrans" cxnId="{725E7AED-91A6-463B-BBF9-1FE61753891C}">
      <dgm:prSet/>
      <dgm:spPr>
        <a:ln>
          <a:solidFill>
            <a:schemeClr val="accent1">
              <a:lumMod val="50000"/>
              <a:alpha val="90000"/>
            </a:schemeClr>
          </a:solidFill>
        </a:ln>
      </dgm:spPr>
      <dgm:t>
        <a:bodyPr/>
        <a:lstStyle/>
        <a:p>
          <a:endParaRPr lang="en-US"/>
        </a:p>
      </dgm:t>
    </dgm:pt>
    <dgm:pt modelId="{727F06DC-E68F-45A2-A491-EA9674D9DE3B}">
      <dgm:prSet custT="1"/>
      <dgm:spPr>
        <a:solidFill>
          <a:srgbClr val="0E2841">
            <a:lumMod val="10000"/>
            <a:lumOff val="9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r>
            <a:rPr lang="en-GB" sz="1800" kern="1200" dirty="0"/>
            <a:t>RNA velocity estimation and </a:t>
          </a:r>
          <a:r>
            <a:rPr lang="en-GB" sz="1800" b="0" i="0" kern="1200" baseline="0" dirty="0">
              <a:solidFill>
                <a:prstClr val="black"/>
              </a:solidFill>
              <a:latin typeface="Aptos" panose="02110004020202020204"/>
              <a:ea typeface="+mn-ea"/>
              <a:cs typeface="+mn-cs"/>
            </a:rPr>
            <a:t>future</a:t>
          </a:r>
          <a:r>
            <a:rPr lang="en-GB" sz="1800" kern="1200" dirty="0"/>
            <a:t> gene expression vector calculation.</a:t>
          </a:r>
          <a:endParaRPr lang="en-US" sz="1800" kern="1200" dirty="0"/>
        </a:p>
      </dgm:t>
    </dgm:pt>
    <dgm:pt modelId="{0511D841-F074-4C14-A598-EDB48F143F52}" type="parTrans" cxnId="{24D18B98-CA46-440E-852D-811C57E2A72F}">
      <dgm:prSet/>
      <dgm:spPr/>
      <dgm:t>
        <a:bodyPr/>
        <a:lstStyle/>
        <a:p>
          <a:endParaRPr lang="en-US"/>
        </a:p>
      </dgm:t>
    </dgm:pt>
    <dgm:pt modelId="{5607C2CF-B680-424E-9FA1-EAD0A08DCDA5}" type="sibTrans" cxnId="{24D18B98-CA46-440E-852D-811C57E2A72F}">
      <dgm:prSet/>
      <dgm:spPr>
        <a:ln>
          <a:solidFill>
            <a:schemeClr val="accent1">
              <a:lumMod val="50000"/>
              <a:alpha val="90000"/>
            </a:schemeClr>
          </a:solidFill>
        </a:ln>
      </dgm:spPr>
      <dgm:t>
        <a:bodyPr/>
        <a:lstStyle/>
        <a:p>
          <a:endParaRPr lang="en-US"/>
        </a:p>
      </dgm:t>
    </dgm:pt>
    <dgm:pt modelId="{8C8B598E-1AF6-425E-A937-DD7F8773CDB4}">
      <dgm:prSet custT="1"/>
      <dgm:spPr>
        <a:solidFill>
          <a:srgbClr val="0E2841">
            <a:lumMod val="10000"/>
            <a:lumOff val="9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US" sz="1800" b="0" i="0" kern="1200" baseline="0" dirty="0">
              <a:solidFill>
                <a:prstClr val="black"/>
              </a:solidFill>
              <a:latin typeface="Aptos" panose="02110004020202020204"/>
              <a:ea typeface="+mn-ea"/>
              <a:cs typeface="+mn-cs"/>
            </a:rPr>
            <a:t>Results and conclusions</a:t>
          </a:r>
        </a:p>
      </dgm:t>
    </dgm:pt>
    <dgm:pt modelId="{AF7EF68E-43EA-4FF8-8A85-A72AFB9890DC}" type="parTrans" cxnId="{FE3095B8-AC0B-49E5-8A6E-B50367F9403A}">
      <dgm:prSet/>
      <dgm:spPr/>
      <dgm:t>
        <a:bodyPr/>
        <a:lstStyle/>
        <a:p>
          <a:endParaRPr lang="en-US"/>
        </a:p>
      </dgm:t>
    </dgm:pt>
    <dgm:pt modelId="{EF98E8BF-8E01-4025-AB42-B2F007095A10}" type="sibTrans" cxnId="{FE3095B8-AC0B-49E5-8A6E-B50367F9403A}">
      <dgm:prSet/>
      <dgm:spPr/>
      <dgm:t>
        <a:bodyPr/>
        <a:lstStyle/>
        <a:p>
          <a:endParaRPr lang="en-US"/>
        </a:p>
      </dgm:t>
    </dgm:pt>
    <dgm:pt modelId="{FCC8458C-B023-47B5-8B43-850465E392AB}" type="pres">
      <dgm:prSet presAssocID="{FFE2A43E-F6D1-49F1-8770-7EFE490429CA}" presName="outerComposite" presStyleCnt="0">
        <dgm:presLayoutVars>
          <dgm:chMax val="5"/>
          <dgm:dir/>
          <dgm:resizeHandles val="exact"/>
        </dgm:presLayoutVars>
      </dgm:prSet>
      <dgm:spPr/>
    </dgm:pt>
    <dgm:pt modelId="{0F81F6A0-CE3F-4753-B704-7024F7FB1C5C}" type="pres">
      <dgm:prSet presAssocID="{FFE2A43E-F6D1-49F1-8770-7EFE490429CA}" presName="dummyMaxCanvas" presStyleCnt="0">
        <dgm:presLayoutVars/>
      </dgm:prSet>
      <dgm:spPr/>
    </dgm:pt>
    <dgm:pt modelId="{B9FBEAC2-C7FA-4A49-80C8-A25284777174}" type="pres">
      <dgm:prSet presAssocID="{FFE2A43E-F6D1-49F1-8770-7EFE490429CA}" presName="FourNodes_1" presStyleLbl="node1" presStyleIdx="0" presStyleCnt="4">
        <dgm:presLayoutVars>
          <dgm:bulletEnabled val="1"/>
        </dgm:presLayoutVars>
      </dgm:prSet>
      <dgm:spPr>
        <a:xfrm>
          <a:off x="0" y="0"/>
          <a:ext cx="6395450" cy="901771"/>
        </a:xfrm>
        <a:prstGeom prst="roundRect">
          <a:avLst>
            <a:gd name="adj" fmla="val 10000"/>
          </a:avLst>
        </a:prstGeom>
      </dgm:spPr>
    </dgm:pt>
    <dgm:pt modelId="{FDA56D9A-34FC-4F6D-BA44-BFA4B7AECA51}" type="pres">
      <dgm:prSet presAssocID="{FFE2A43E-F6D1-49F1-8770-7EFE490429CA}" presName="FourNodes_2" presStyleLbl="node1" presStyleIdx="1" presStyleCnt="4">
        <dgm:presLayoutVars>
          <dgm:bulletEnabled val="1"/>
        </dgm:presLayoutVars>
      </dgm:prSet>
      <dgm:spPr>
        <a:xfrm>
          <a:off x="535618" y="1065729"/>
          <a:ext cx="6395450" cy="901771"/>
        </a:xfrm>
        <a:prstGeom prst="roundRect">
          <a:avLst>
            <a:gd name="adj" fmla="val 10000"/>
          </a:avLst>
        </a:prstGeom>
      </dgm:spPr>
    </dgm:pt>
    <dgm:pt modelId="{A9E3EC55-98F6-4F67-819F-C56B8CB011EB}" type="pres">
      <dgm:prSet presAssocID="{FFE2A43E-F6D1-49F1-8770-7EFE490429CA}" presName="FourNodes_3" presStyleLbl="node1" presStyleIdx="2" presStyleCnt="4">
        <dgm:presLayoutVars>
          <dgm:bulletEnabled val="1"/>
        </dgm:presLayoutVars>
      </dgm:prSet>
      <dgm:spPr>
        <a:xfrm>
          <a:off x="1063243" y="2131459"/>
          <a:ext cx="6395450" cy="901771"/>
        </a:xfrm>
        <a:prstGeom prst="roundRect">
          <a:avLst>
            <a:gd name="adj" fmla="val 10000"/>
          </a:avLst>
        </a:prstGeom>
      </dgm:spPr>
    </dgm:pt>
    <dgm:pt modelId="{A95846A6-6F6F-4E3D-84BC-DC0524CA59AF}" type="pres">
      <dgm:prSet presAssocID="{FFE2A43E-F6D1-49F1-8770-7EFE490429CA}" presName="FourNodes_4" presStyleLbl="node1" presStyleIdx="3" presStyleCnt="4">
        <dgm:presLayoutVars>
          <dgm:bulletEnabled val="1"/>
        </dgm:presLayoutVars>
      </dgm:prSet>
      <dgm:spPr>
        <a:xfrm>
          <a:off x="1598862" y="3197189"/>
          <a:ext cx="6395450" cy="901771"/>
        </a:xfrm>
        <a:prstGeom prst="roundRect">
          <a:avLst>
            <a:gd name="adj" fmla="val 10000"/>
          </a:avLst>
        </a:prstGeom>
      </dgm:spPr>
    </dgm:pt>
    <dgm:pt modelId="{EB8CFE94-0493-4FF5-8A75-B79AFBD01447}" type="pres">
      <dgm:prSet presAssocID="{FFE2A43E-F6D1-49F1-8770-7EFE490429CA}" presName="FourConn_1-2" presStyleLbl="fgAccFollowNode1" presStyleIdx="0" presStyleCnt="3">
        <dgm:presLayoutVars>
          <dgm:bulletEnabled val="1"/>
        </dgm:presLayoutVars>
      </dgm:prSet>
      <dgm:spPr/>
    </dgm:pt>
    <dgm:pt modelId="{494CE8CA-D3A1-492A-9E06-9CA346E2B42C}" type="pres">
      <dgm:prSet presAssocID="{FFE2A43E-F6D1-49F1-8770-7EFE490429CA}" presName="FourConn_2-3" presStyleLbl="fgAccFollowNode1" presStyleIdx="1" presStyleCnt="3">
        <dgm:presLayoutVars>
          <dgm:bulletEnabled val="1"/>
        </dgm:presLayoutVars>
      </dgm:prSet>
      <dgm:spPr/>
    </dgm:pt>
    <dgm:pt modelId="{E44EA8B5-50BE-485D-8069-6E61B345EFA5}" type="pres">
      <dgm:prSet presAssocID="{FFE2A43E-F6D1-49F1-8770-7EFE490429CA}" presName="FourConn_3-4" presStyleLbl="fgAccFollowNode1" presStyleIdx="2" presStyleCnt="3">
        <dgm:presLayoutVars>
          <dgm:bulletEnabled val="1"/>
        </dgm:presLayoutVars>
      </dgm:prSet>
      <dgm:spPr/>
    </dgm:pt>
    <dgm:pt modelId="{8B5D25C9-7831-4E2D-A363-400F9BDBCDC6}" type="pres">
      <dgm:prSet presAssocID="{FFE2A43E-F6D1-49F1-8770-7EFE490429CA}" presName="FourNodes_1_text" presStyleLbl="node1" presStyleIdx="3" presStyleCnt="4">
        <dgm:presLayoutVars>
          <dgm:bulletEnabled val="1"/>
        </dgm:presLayoutVars>
      </dgm:prSet>
      <dgm:spPr/>
    </dgm:pt>
    <dgm:pt modelId="{593AA200-00E0-4426-AD7D-A590047EFBDC}" type="pres">
      <dgm:prSet presAssocID="{FFE2A43E-F6D1-49F1-8770-7EFE490429CA}" presName="FourNodes_2_text" presStyleLbl="node1" presStyleIdx="3" presStyleCnt="4">
        <dgm:presLayoutVars>
          <dgm:bulletEnabled val="1"/>
        </dgm:presLayoutVars>
      </dgm:prSet>
      <dgm:spPr/>
    </dgm:pt>
    <dgm:pt modelId="{E13344B3-9EBF-4DE7-B591-9EDF1E3BC448}" type="pres">
      <dgm:prSet presAssocID="{FFE2A43E-F6D1-49F1-8770-7EFE490429CA}" presName="FourNodes_3_text" presStyleLbl="node1" presStyleIdx="3" presStyleCnt="4">
        <dgm:presLayoutVars>
          <dgm:bulletEnabled val="1"/>
        </dgm:presLayoutVars>
      </dgm:prSet>
      <dgm:spPr/>
    </dgm:pt>
    <dgm:pt modelId="{53003D93-76BB-4EB5-AD76-69AFF30918C8}" type="pres">
      <dgm:prSet presAssocID="{FFE2A43E-F6D1-49F1-8770-7EFE490429CA}" presName="FourNodes_4_text" presStyleLbl="node1" presStyleIdx="3" presStyleCnt="4">
        <dgm:presLayoutVars>
          <dgm:bulletEnabled val="1"/>
        </dgm:presLayoutVars>
      </dgm:prSet>
      <dgm:spPr/>
    </dgm:pt>
  </dgm:ptLst>
  <dgm:cxnLst>
    <dgm:cxn modelId="{2D2F8A16-00BA-4BB4-8B2D-C7740AA83597}" type="presOf" srcId="{07C5ECBE-2138-49FF-B1C9-1F8D50A382BB}" destId="{494CE8CA-D3A1-492A-9E06-9CA346E2B42C}" srcOrd="0" destOrd="0" presId="urn:microsoft.com/office/officeart/2005/8/layout/vProcess5"/>
    <dgm:cxn modelId="{C06D3F20-39C4-4E78-B28A-7B58EC9F3C53}" type="presOf" srcId="{D32BBFDC-86F0-4790-A8FA-02D82C742AFE}" destId="{8B5D25C9-7831-4E2D-A363-400F9BDBCDC6}" srcOrd="1" destOrd="0" presId="urn:microsoft.com/office/officeart/2005/8/layout/vProcess5"/>
    <dgm:cxn modelId="{A0449E25-B890-4AA4-9CFD-BA685B0B7772}" type="presOf" srcId="{FFE2A43E-F6D1-49F1-8770-7EFE490429CA}" destId="{FCC8458C-B023-47B5-8B43-850465E392AB}" srcOrd="0" destOrd="0" presId="urn:microsoft.com/office/officeart/2005/8/layout/vProcess5"/>
    <dgm:cxn modelId="{9BD26038-78C1-467E-90F9-15AFA31D1D09}" srcId="{FFE2A43E-F6D1-49F1-8770-7EFE490429CA}" destId="{D32BBFDC-86F0-4790-A8FA-02D82C742AFE}" srcOrd="0" destOrd="0" parTransId="{9E6B6460-54A9-445A-ABC5-00C794545C7E}" sibTransId="{85333FEA-61AF-4EAE-B72F-20582CFCC18B}"/>
    <dgm:cxn modelId="{5445ED5C-0B9C-45AE-BAFD-FDF825904542}" type="presOf" srcId="{D32BBFDC-86F0-4790-A8FA-02D82C742AFE}" destId="{B9FBEAC2-C7FA-4A49-80C8-A25284777174}" srcOrd="0" destOrd="0" presId="urn:microsoft.com/office/officeart/2005/8/layout/vProcess5"/>
    <dgm:cxn modelId="{936A796C-06ED-498F-BDE2-FEE7B5BC8BD9}" type="presOf" srcId="{727F06DC-E68F-45A2-A491-EA9674D9DE3B}" destId="{A9E3EC55-98F6-4F67-819F-C56B8CB011EB}" srcOrd="0" destOrd="0" presId="urn:microsoft.com/office/officeart/2005/8/layout/vProcess5"/>
    <dgm:cxn modelId="{EB144B4D-B48C-4888-B37E-5ED007A3489F}" type="presOf" srcId="{85333FEA-61AF-4EAE-B72F-20582CFCC18B}" destId="{EB8CFE94-0493-4FF5-8A75-B79AFBD01447}" srcOrd="0" destOrd="0" presId="urn:microsoft.com/office/officeart/2005/8/layout/vProcess5"/>
    <dgm:cxn modelId="{3194E489-CCA9-4A9D-8CDD-1A29D75DB135}" type="presOf" srcId="{5607C2CF-B680-424E-9FA1-EAD0A08DCDA5}" destId="{E44EA8B5-50BE-485D-8069-6E61B345EFA5}" srcOrd="0" destOrd="0" presId="urn:microsoft.com/office/officeart/2005/8/layout/vProcess5"/>
    <dgm:cxn modelId="{952C5796-BC3C-44BC-B5C8-24A42E728FA3}" type="presOf" srcId="{727F06DC-E68F-45A2-A491-EA9674D9DE3B}" destId="{E13344B3-9EBF-4DE7-B591-9EDF1E3BC448}" srcOrd="1" destOrd="0" presId="urn:microsoft.com/office/officeart/2005/8/layout/vProcess5"/>
    <dgm:cxn modelId="{24D18B98-CA46-440E-852D-811C57E2A72F}" srcId="{FFE2A43E-F6D1-49F1-8770-7EFE490429CA}" destId="{727F06DC-E68F-45A2-A491-EA9674D9DE3B}" srcOrd="2" destOrd="0" parTransId="{0511D841-F074-4C14-A598-EDB48F143F52}" sibTransId="{5607C2CF-B680-424E-9FA1-EAD0A08DCDA5}"/>
    <dgm:cxn modelId="{FE3095B8-AC0B-49E5-8A6E-B50367F9403A}" srcId="{FFE2A43E-F6D1-49F1-8770-7EFE490429CA}" destId="{8C8B598E-1AF6-425E-A937-DD7F8773CDB4}" srcOrd="3" destOrd="0" parTransId="{AF7EF68E-43EA-4FF8-8A85-A72AFB9890DC}" sibTransId="{EF98E8BF-8E01-4025-AB42-B2F007095A10}"/>
    <dgm:cxn modelId="{E23250D0-6A97-482B-BF01-B067E4369F26}" type="presOf" srcId="{8C8B598E-1AF6-425E-A937-DD7F8773CDB4}" destId="{53003D93-76BB-4EB5-AD76-69AFF30918C8}" srcOrd="1" destOrd="0" presId="urn:microsoft.com/office/officeart/2005/8/layout/vProcess5"/>
    <dgm:cxn modelId="{F344F4D0-9580-4E9B-8C1A-08AE1A924262}" type="presOf" srcId="{6963B72B-D039-419E-9D83-1E3D60A220F8}" destId="{FDA56D9A-34FC-4F6D-BA44-BFA4B7AECA51}" srcOrd="0" destOrd="0" presId="urn:microsoft.com/office/officeart/2005/8/layout/vProcess5"/>
    <dgm:cxn modelId="{40272AEA-D812-4AC1-814C-A6E8A9E63944}" type="presOf" srcId="{6963B72B-D039-419E-9D83-1E3D60A220F8}" destId="{593AA200-00E0-4426-AD7D-A590047EFBDC}" srcOrd="1" destOrd="0" presId="urn:microsoft.com/office/officeart/2005/8/layout/vProcess5"/>
    <dgm:cxn modelId="{725E7AED-91A6-463B-BBF9-1FE61753891C}" srcId="{FFE2A43E-F6D1-49F1-8770-7EFE490429CA}" destId="{6963B72B-D039-419E-9D83-1E3D60A220F8}" srcOrd="1" destOrd="0" parTransId="{7F144D64-99EA-4475-A8B5-970AC406DD0C}" sibTransId="{07C5ECBE-2138-49FF-B1C9-1F8D50A382BB}"/>
    <dgm:cxn modelId="{BC2221EE-49FB-4A1D-8D59-8F7B0E7BCCEC}" type="presOf" srcId="{8C8B598E-1AF6-425E-A937-DD7F8773CDB4}" destId="{A95846A6-6F6F-4E3D-84BC-DC0524CA59AF}" srcOrd="0" destOrd="0" presId="urn:microsoft.com/office/officeart/2005/8/layout/vProcess5"/>
    <dgm:cxn modelId="{A8903F5A-E49E-4616-9FB4-3EAA732BF21B}" type="presParOf" srcId="{FCC8458C-B023-47B5-8B43-850465E392AB}" destId="{0F81F6A0-CE3F-4753-B704-7024F7FB1C5C}" srcOrd="0" destOrd="0" presId="urn:microsoft.com/office/officeart/2005/8/layout/vProcess5"/>
    <dgm:cxn modelId="{E3B1F476-0002-4700-99D6-9A6C0BDFFA75}" type="presParOf" srcId="{FCC8458C-B023-47B5-8B43-850465E392AB}" destId="{B9FBEAC2-C7FA-4A49-80C8-A25284777174}" srcOrd="1" destOrd="0" presId="urn:microsoft.com/office/officeart/2005/8/layout/vProcess5"/>
    <dgm:cxn modelId="{A1CC214C-DD79-4DD8-9B34-34F95AC20F7F}" type="presParOf" srcId="{FCC8458C-B023-47B5-8B43-850465E392AB}" destId="{FDA56D9A-34FC-4F6D-BA44-BFA4B7AECA51}" srcOrd="2" destOrd="0" presId="urn:microsoft.com/office/officeart/2005/8/layout/vProcess5"/>
    <dgm:cxn modelId="{2E37E2D0-ACB3-46D3-A153-ECEC1CDB3ED4}" type="presParOf" srcId="{FCC8458C-B023-47B5-8B43-850465E392AB}" destId="{A9E3EC55-98F6-4F67-819F-C56B8CB011EB}" srcOrd="3" destOrd="0" presId="urn:microsoft.com/office/officeart/2005/8/layout/vProcess5"/>
    <dgm:cxn modelId="{ABC369F5-6ECF-453A-9D8A-B0475E85CAAC}" type="presParOf" srcId="{FCC8458C-B023-47B5-8B43-850465E392AB}" destId="{A95846A6-6F6F-4E3D-84BC-DC0524CA59AF}" srcOrd="4" destOrd="0" presId="urn:microsoft.com/office/officeart/2005/8/layout/vProcess5"/>
    <dgm:cxn modelId="{9571AFD8-AB00-4F39-BDA3-8A0E3E93517C}" type="presParOf" srcId="{FCC8458C-B023-47B5-8B43-850465E392AB}" destId="{EB8CFE94-0493-4FF5-8A75-B79AFBD01447}" srcOrd="5" destOrd="0" presId="urn:microsoft.com/office/officeart/2005/8/layout/vProcess5"/>
    <dgm:cxn modelId="{E22A384B-30D6-4B65-A881-298665A44810}" type="presParOf" srcId="{FCC8458C-B023-47B5-8B43-850465E392AB}" destId="{494CE8CA-D3A1-492A-9E06-9CA346E2B42C}" srcOrd="6" destOrd="0" presId="urn:microsoft.com/office/officeart/2005/8/layout/vProcess5"/>
    <dgm:cxn modelId="{D9718354-3447-46D4-B291-0F59A94B7DF6}" type="presParOf" srcId="{FCC8458C-B023-47B5-8B43-850465E392AB}" destId="{E44EA8B5-50BE-485D-8069-6E61B345EFA5}" srcOrd="7" destOrd="0" presId="urn:microsoft.com/office/officeart/2005/8/layout/vProcess5"/>
    <dgm:cxn modelId="{CC3A6A5B-B238-4274-BBFD-A48D5A218316}" type="presParOf" srcId="{FCC8458C-B023-47B5-8B43-850465E392AB}" destId="{8B5D25C9-7831-4E2D-A363-400F9BDBCDC6}" srcOrd="8" destOrd="0" presId="urn:microsoft.com/office/officeart/2005/8/layout/vProcess5"/>
    <dgm:cxn modelId="{4A62C2D6-75D0-4EEF-856F-8A51A8F81075}" type="presParOf" srcId="{FCC8458C-B023-47B5-8B43-850465E392AB}" destId="{593AA200-00E0-4426-AD7D-A590047EFBDC}" srcOrd="9" destOrd="0" presId="urn:microsoft.com/office/officeart/2005/8/layout/vProcess5"/>
    <dgm:cxn modelId="{F3011AA2-422A-459E-BF05-E0249C23722F}" type="presParOf" srcId="{FCC8458C-B023-47B5-8B43-850465E392AB}" destId="{E13344B3-9EBF-4DE7-B591-9EDF1E3BC448}" srcOrd="10" destOrd="0" presId="urn:microsoft.com/office/officeart/2005/8/layout/vProcess5"/>
    <dgm:cxn modelId="{13DF1E86-6C74-42DB-BF0A-B7F7180FF9B6}" type="presParOf" srcId="{FCC8458C-B023-47B5-8B43-850465E392AB}" destId="{53003D93-76BB-4EB5-AD76-69AFF30918C8}"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6.xml><?xml version="1.0" encoding="utf-8"?>
<dgm:dataModel xmlns:dgm="http://schemas.openxmlformats.org/drawingml/2006/diagram" xmlns:a="http://schemas.openxmlformats.org/drawingml/2006/main">
  <dgm:ptLst>
    <dgm:pt modelId="{FFE2A43E-F6D1-49F1-8770-7EFE490429CA}" type="doc">
      <dgm:prSet loTypeId="urn:microsoft.com/office/officeart/2005/8/layout/vProcess5" loCatId="process" qsTypeId="urn:microsoft.com/office/officeart/2005/8/quickstyle/simple3" qsCatId="simple" csTypeId="urn:microsoft.com/office/officeart/2005/8/colors/accent1_2" csCatId="accent1" phldr="1"/>
      <dgm:spPr/>
      <dgm:t>
        <a:bodyPr/>
        <a:lstStyle/>
        <a:p>
          <a:endParaRPr lang="en-US"/>
        </a:p>
      </dgm:t>
    </dgm:pt>
    <dgm:pt modelId="{D32BBFDC-86F0-4790-A8FA-02D82C742AFE}">
      <dgm:prSet custT="1"/>
      <dgm:spPr>
        <a:solidFill>
          <a:srgbClr val="0E2841">
            <a:lumMod val="10000"/>
            <a:lumOff val="9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GB" sz="1800" kern="1200" dirty="0">
              <a:solidFill>
                <a:prstClr val="black"/>
              </a:solidFill>
              <a:latin typeface="Aptos" panose="02110004020202020204"/>
              <a:ea typeface="+mn-ea"/>
              <a:cs typeface="+mn-cs"/>
            </a:rPr>
            <a:t>Data preprocessing for RNA velocity calculation.</a:t>
          </a:r>
          <a:endParaRPr lang="en-US" sz="1800" kern="1200" dirty="0">
            <a:solidFill>
              <a:prstClr val="black"/>
            </a:solidFill>
            <a:latin typeface="Aptos" panose="02110004020202020204"/>
            <a:ea typeface="+mn-ea"/>
            <a:cs typeface="+mn-cs"/>
          </a:endParaRPr>
        </a:p>
      </dgm:t>
    </dgm:pt>
    <dgm:pt modelId="{9E6B6460-54A9-445A-ABC5-00C794545C7E}" type="parTrans" cxnId="{9BD26038-78C1-467E-90F9-15AFA31D1D09}">
      <dgm:prSet/>
      <dgm:spPr/>
      <dgm:t>
        <a:bodyPr/>
        <a:lstStyle/>
        <a:p>
          <a:endParaRPr lang="en-US"/>
        </a:p>
      </dgm:t>
    </dgm:pt>
    <dgm:pt modelId="{85333FEA-61AF-4EAE-B72F-20582CFCC18B}" type="sibTrans" cxnId="{9BD26038-78C1-467E-90F9-15AFA31D1D09}">
      <dgm:prSet/>
      <dgm:spPr>
        <a:ln>
          <a:solidFill>
            <a:schemeClr val="accent1">
              <a:lumMod val="50000"/>
              <a:alpha val="90000"/>
            </a:schemeClr>
          </a:solidFill>
        </a:ln>
      </dgm:spPr>
      <dgm:t>
        <a:bodyPr/>
        <a:lstStyle/>
        <a:p>
          <a:endParaRPr lang="en-US"/>
        </a:p>
      </dgm:t>
    </dgm:pt>
    <dgm:pt modelId="{6963B72B-D039-419E-9D83-1E3D60A220F8}">
      <dgm:prSet custT="1"/>
      <dgm:spPr>
        <a:solidFill>
          <a:srgbClr val="0E2841">
            <a:lumMod val="10000"/>
            <a:lumOff val="9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GB" sz="1800" kern="1200" dirty="0">
              <a:solidFill>
                <a:prstClr val="black"/>
              </a:solidFill>
              <a:latin typeface="Aptos" panose="02110004020202020204"/>
              <a:ea typeface="+mn-ea"/>
              <a:cs typeface="+mn-cs"/>
            </a:rPr>
            <a:t>Hyperparameter selection for optimal results.</a:t>
          </a:r>
          <a:endParaRPr lang="en-US" sz="1800" kern="1200" dirty="0">
            <a:solidFill>
              <a:prstClr val="black"/>
            </a:solidFill>
            <a:latin typeface="Aptos" panose="02110004020202020204"/>
            <a:ea typeface="+mn-ea"/>
            <a:cs typeface="+mn-cs"/>
          </a:endParaRPr>
        </a:p>
      </dgm:t>
    </dgm:pt>
    <dgm:pt modelId="{7F144D64-99EA-4475-A8B5-970AC406DD0C}" type="parTrans" cxnId="{725E7AED-91A6-463B-BBF9-1FE61753891C}">
      <dgm:prSet/>
      <dgm:spPr/>
      <dgm:t>
        <a:bodyPr/>
        <a:lstStyle/>
        <a:p>
          <a:endParaRPr lang="en-US"/>
        </a:p>
      </dgm:t>
    </dgm:pt>
    <dgm:pt modelId="{07C5ECBE-2138-49FF-B1C9-1F8D50A382BB}" type="sibTrans" cxnId="{725E7AED-91A6-463B-BBF9-1FE61753891C}">
      <dgm:prSet/>
      <dgm:spPr>
        <a:ln>
          <a:solidFill>
            <a:schemeClr val="accent1">
              <a:lumMod val="50000"/>
              <a:alpha val="90000"/>
            </a:schemeClr>
          </a:solidFill>
        </a:ln>
      </dgm:spPr>
      <dgm:t>
        <a:bodyPr/>
        <a:lstStyle/>
        <a:p>
          <a:endParaRPr lang="en-US"/>
        </a:p>
      </dgm:t>
    </dgm:pt>
    <dgm:pt modelId="{727F06DC-E68F-45A2-A491-EA9674D9DE3B}">
      <dgm:prSet custT="1"/>
      <dgm:spPr>
        <a:solidFill>
          <a:srgbClr val="0E2841">
            <a:lumMod val="50000"/>
            <a:lumOff val="5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GB" sz="1800" b="0" i="0" kern="1200" baseline="0" dirty="0">
              <a:solidFill>
                <a:prstClr val="black"/>
              </a:solidFill>
              <a:latin typeface="Aptos" panose="02110004020202020204"/>
              <a:ea typeface="+mn-ea"/>
              <a:cs typeface="+mn-cs"/>
            </a:rPr>
            <a:t>RNA velocity estimation and future gene expression vector calculation.</a:t>
          </a:r>
          <a:endParaRPr lang="en-US" sz="1800" b="0" i="0" kern="1200" baseline="0" dirty="0">
            <a:solidFill>
              <a:prstClr val="black"/>
            </a:solidFill>
            <a:latin typeface="Aptos" panose="02110004020202020204"/>
            <a:ea typeface="+mn-ea"/>
            <a:cs typeface="+mn-cs"/>
          </a:endParaRPr>
        </a:p>
      </dgm:t>
    </dgm:pt>
    <dgm:pt modelId="{0511D841-F074-4C14-A598-EDB48F143F52}" type="parTrans" cxnId="{24D18B98-CA46-440E-852D-811C57E2A72F}">
      <dgm:prSet/>
      <dgm:spPr/>
      <dgm:t>
        <a:bodyPr/>
        <a:lstStyle/>
        <a:p>
          <a:endParaRPr lang="en-US"/>
        </a:p>
      </dgm:t>
    </dgm:pt>
    <dgm:pt modelId="{5607C2CF-B680-424E-9FA1-EAD0A08DCDA5}" type="sibTrans" cxnId="{24D18B98-CA46-440E-852D-811C57E2A72F}">
      <dgm:prSet/>
      <dgm:spPr>
        <a:ln>
          <a:solidFill>
            <a:schemeClr val="accent1">
              <a:lumMod val="50000"/>
              <a:alpha val="90000"/>
            </a:schemeClr>
          </a:solidFill>
        </a:ln>
      </dgm:spPr>
      <dgm:t>
        <a:bodyPr/>
        <a:lstStyle/>
        <a:p>
          <a:endParaRPr lang="en-US"/>
        </a:p>
      </dgm:t>
    </dgm:pt>
    <dgm:pt modelId="{8C8B598E-1AF6-425E-A937-DD7F8773CDB4}">
      <dgm:prSet custT="1"/>
      <dgm:spPr>
        <a:solidFill>
          <a:srgbClr val="0E2841">
            <a:lumMod val="10000"/>
            <a:lumOff val="9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US" sz="1800" b="0" i="0" kern="1200" baseline="0" dirty="0">
              <a:solidFill>
                <a:prstClr val="black"/>
              </a:solidFill>
              <a:latin typeface="Aptos" panose="02110004020202020204"/>
              <a:ea typeface="+mn-ea"/>
              <a:cs typeface="+mn-cs"/>
            </a:rPr>
            <a:t>Results and conclusions</a:t>
          </a:r>
        </a:p>
      </dgm:t>
    </dgm:pt>
    <dgm:pt modelId="{AF7EF68E-43EA-4FF8-8A85-A72AFB9890DC}" type="parTrans" cxnId="{FE3095B8-AC0B-49E5-8A6E-B50367F9403A}">
      <dgm:prSet/>
      <dgm:spPr/>
      <dgm:t>
        <a:bodyPr/>
        <a:lstStyle/>
        <a:p>
          <a:endParaRPr lang="en-US"/>
        </a:p>
      </dgm:t>
    </dgm:pt>
    <dgm:pt modelId="{EF98E8BF-8E01-4025-AB42-B2F007095A10}" type="sibTrans" cxnId="{FE3095B8-AC0B-49E5-8A6E-B50367F9403A}">
      <dgm:prSet/>
      <dgm:spPr/>
      <dgm:t>
        <a:bodyPr/>
        <a:lstStyle/>
        <a:p>
          <a:endParaRPr lang="en-US"/>
        </a:p>
      </dgm:t>
    </dgm:pt>
    <dgm:pt modelId="{FCC8458C-B023-47B5-8B43-850465E392AB}" type="pres">
      <dgm:prSet presAssocID="{FFE2A43E-F6D1-49F1-8770-7EFE490429CA}" presName="outerComposite" presStyleCnt="0">
        <dgm:presLayoutVars>
          <dgm:chMax val="5"/>
          <dgm:dir/>
          <dgm:resizeHandles val="exact"/>
        </dgm:presLayoutVars>
      </dgm:prSet>
      <dgm:spPr/>
    </dgm:pt>
    <dgm:pt modelId="{0F81F6A0-CE3F-4753-B704-7024F7FB1C5C}" type="pres">
      <dgm:prSet presAssocID="{FFE2A43E-F6D1-49F1-8770-7EFE490429CA}" presName="dummyMaxCanvas" presStyleCnt="0">
        <dgm:presLayoutVars/>
      </dgm:prSet>
      <dgm:spPr/>
    </dgm:pt>
    <dgm:pt modelId="{B9FBEAC2-C7FA-4A49-80C8-A25284777174}" type="pres">
      <dgm:prSet presAssocID="{FFE2A43E-F6D1-49F1-8770-7EFE490429CA}" presName="FourNodes_1" presStyleLbl="node1" presStyleIdx="0" presStyleCnt="4">
        <dgm:presLayoutVars>
          <dgm:bulletEnabled val="1"/>
        </dgm:presLayoutVars>
      </dgm:prSet>
      <dgm:spPr>
        <a:xfrm>
          <a:off x="0" y="0"/>
          <a:ext cx="6395450" cy="901771"/>
        </a:xfrm>
        <a:prstGeom prst="roundRect">
          <a:avLst>
            <a:gd name="adj" fmla="val 10000"/>
          </a:avLst>
        </a:prstGeom>
      </dgm:spPr>
    </dgm:pt>
    <dgm:pt modelId="{FDA56D9A-34FC-4F6D-BA44-BFA4B7AECA51}" type="pres">
      <dgm:prSet presAssocID="{FFE2A43E-F6D1-49F1-8770-7EFE490429CA}" presName="FourNodes_2" presStyleLbl="node1" presStyleIdx="1" presStyleCnt="4">
        <dgm:presLayoutVars>
          <dgm:bulletEnabled val="1"/>
        </dgm:presLayoutVars>
      </dgm:prSet>
      <dgm:spPr>
        <a:xfrm>
          <a:off x="535618" y="1065729"/>
          <a:ext cx="6395450" cy="901771"/>
        </a:xfrm>
        <a:prstGeom prst="roundRect">
          <a:avLst>
            <a:gd name="adj" fmla="val 10000"/>
          </a:avLst>
        </a:prstGeom>
      </dgm:spPr>
    </dgm:pt>
    <dgm:pt modelId="{A9E3EC55-98F6-4F67-819F-C56B8CB011EB}" type="pres">
      <dgm:prSet presAssocID="{FFE2A43E-F6D1-49F1-8770-7EFE490429CA}" presName="FourNodes_3" presStyleLbl="node1" presStyleIdx="2" presStyleCnt="4">
        <dgm:presLayoutVars>
          <dgm:bulletEnabled val="1"/>
        </dgm:presLayoutVars>
      </dgm:prSet>
      <dgm:spPr>
        <a:xfrm>
          <a:off x="1063243" y="2131459"/>
          <a:ext cx="6395450" cy="901771"/>
        </a:xfrm>
        <a:prstGeom prst="roundRect">
          <a:avLst>
            <a:gd name="adj" fmla="val 10000"/>
          </a:avLst>
        </a:prstGeom>
      </dgm:spPr>
    </dgm:pt>
    <dgm:pt modelId="{A95846A6-6F6F-4E3D-84BC-DC0524CA59AF}" type="pres">
      <dgm:prSet presAssocID="{FFE2A43E-F6D1-49F1-8770-7EFE490429CA}" presName="FourNodes_4" presStyleLbl="node1" presStyleIdx="3" presStyleCnt="4">
        <dgm:presLayoutVars>
          <dgm:bulletEnabled val="1"/>
        </dgm:presLayoutVars>
      </dgm:prSet>
      <dgm:spPr>
        <a:xfrm>
          <a:off x="1598862" y="3197189"/>
          <a:ext cx="6395450" cy="901771"/>
        </a:xfrm>
        <a:prstGeom prst="roundRect">
          <a:avLst>
            <a:gd name="adj" fmla="val 10000"/>
          </a:avLst>
        </a:prstGeom>
      </dgm:spPr>
    </dgm:pt>
    <dgm:pt modelId="{EB8CFE94-0493-4FF5-8A75-B79AFBD01447}" type="pres">
      <dgm:prSet presAssocID="{FFE2A43E-F6D1-49F1-8770-7EFE490429CA}" presName="FourConn_1-2" presStyleLbl="fgAccFollowNode1" presStyleIdx="0" presStyleCnt="3">
        <dgm:presLayoutVars>
          <dgm:bulletEnabled val="1"/>
        </dgm:presLayoutVars>
      </dgm:prSet>
      <dgm:spPr/>
    </dgm:pt>
    <dgm:pt modelId="{494CE8CA-D3A1-492A-9E06-9CA346E2B42C}" type="pres">
      <dgm:prSet presAssocID="{FFE2A43E-F6D1-49F1-8770-7EFE490429CA}" presName="FourConn_2-3" presStyleLbl="fgAccFollowNode1" presStyleIdx="1" presStyleCnt="3">
        <dgm:presLayoutVars>
          <dgm:bulletEnabled val="1"/>
        </dgm:presLayoutVars>
      </dgm:prSet>
      <dgm:spPr/>
    </dgm:pt>
    <dgm:pt modelId="{E44EA8B5-50BE-485D-8069-6E61B345EFA5}" type="pres">
      <dgm:prSet presAssocID="{FFE2A43E-F6D1-49F1-8770-7EFE490429CA}" presName="FourConn_3-4" presStyleLbl="fgAccFollowNode1" presStyleIdx="2" presStyleCnt="3">
        <dgm:presLayoutVars>
          <dgm:bulletEnabled val="1"/>
        </dgm:presLayoutVars>
      </dgm:prSet>
      <dgm:spPr/>
    </dgm:pt>
    <dgm:pt modelId="{8B5D25C9-7831-4E2D-A363-400F9BDBCDC6}" type="pres">
      <dgm:prSet presAssocID="{FFE2A43E-F6D1-49F1-8770-7EFE490429CA}" presName="FourNodes_1_text" presStyleLbl="node1" presStyleIdx="3" presStyleCnt="4">
        <dgm:presLayoutVars>
          <dgm:bulletEnabled val="1"/>
        </dgm:presLayoutVars>
      </dgm:prSet>
      <dgm:spPr/>
    </dgm:pt>
    <dgm:pt modelId="{593AA200-00E0-4426-AD7D-A590047EFBDC}" type="pres">
      <dgm:prSet presAssocID="{FFE2A43E-F6D1-49F1-8770-7EFE490429CA}" presName="FourNodes_2_text" presStyleLbl="node1" presStyleIdx="3" presStyleCnt="4">
        <dgm:presLayoutVars>
          <dgm:bulletEnabled val="1"/>
        </dgm:presLayoutVars>
      </dgm:prSet>
      <dgm:spPr/>
    </dgm:pt>
    <dgm:pt modelId="{E13344B3-9EBF-4DE7-B591-9EDF1E3BC448}" type="pres">
      <dgm:prSet presAssocID="{FFE2A43E-F6D1-49F1-8770-7EFE490429CA}" presName="FourNodes_3_text" presStyleLbl="node1" presStyleIdx="3" presStyleCnt="4">
        <dgm:presLayoutVars>
          <dgm:bulletEnabled val="1"/>
        </dgm:presLayoutVars>
      </dgm:prSet>
      <dgm:spPr/>
    </dgm:pt>
    <dgm:pt modelId="{53003D93-76BB-4EB5-AD76-69AFF30918C8}" type="pres">
      <dgm:prSet presAssocID="{FFE2A43E-F6D1-49F1-8770-7EFE490429CA}" presName="FourNodes_4_text" presStyleLbl="node1" presStyleIdx="3" presStyleCnt="4">
        <dgm:presLayoutVars>
          <dgm:bulletEnabled val="1"/>
        </dgm:presLayoutVars>
      </dgm:prSet>
      <dgm:spPr/>
    </dgm:pt>
  </dgm:ptLst>
  <dgm:cxnLst>
    <dgm:cxn modelId="{2D2F8A16-00BA-4BB4-8B2D-C7740AA83597}" type="presOf" srcId="{07C5ECBE-2138-49FF-B1C9-1F8D50A382BB}" destId="{494CE8CA-D3A1-492A-9E06-9CA346E2B42C}" srcOrd="0" destOrd="0" presId="urn:microsoft.com/office/officeart/2005/8/layout/vProcess5"/>
    <dgm:cxn modelId="{C06D3F20-39C4-4E78-B28A-7B58EC9F3C53}" type="presOf" srcId="{D32BBFDC-86F0-4790-A8FA-02D82C742AFE}" destId="{8B5D25C9-7831-4E2D-A363-400F9BDBCDC6}" srcOrd="1" destOrd="0" presId="urn:microsoft.com/office/officeart/2005/8/layout/vProcess5"/>
    <dgm:cxn modelId="{A0449E25-B890-4AA4-9CFD-BA685B0B7772}" type="presOf" srcId="{FFE2A43E-F6D1-49F1-8770-7EFE490429CA}" destId="{FCC8458C-B023-47B5-8B43-850465E392AB}" srcOrd="0" destOrd="0" presId="urn:microsoft.com/office/officeart/2005/8/layout/vProcess5"/>
    <dgm:cxn modelId="{9BD26038-78C1-467E-90F9-15AFA31D1D09}" srcId="{FFE2A43E-F6D1-49F1-8770-7EFE490429CA}" destId="{D32BBFDC-86F0-4790-A8FA-02D82C742AFE}" srcOrd="0" destOrd="0" parTransId="{9E6B6460-54A9-445A-ABC5-00C794545C7E}" sibTransId="{85333FEA-61AF-4EAE-B72F-20582CFCC18B}"/>
    <dgm:cxn modelId="{5445ED5C-0B9C-45AE-BAFD-FDF825904542}" type="presOf" srcId="{D32BBFDC-86F0-4790-A8FA-02D82C742AFE}" destId="{B9FBEAC2-C7FA-4A49-80C8-A25284777174}" srcOrd="0" destOrd="0" presId="urn:microsoft.com/office/officeart/2005/8/layout/vProcess5"/>
    <dgm:cxn modelId="{936A796C-06ED-498F-BDE2-FEE7B5BC8BD9}" type="presOf" srcId="{727F06DC-E68F-45A2-A491-EA9674D9DE3B}" destId="{A9E3EC55-98F6-4F67-819F-C56B8CB011EB}" srcOrd="0" destOrd="0" presId="urn:microsoft.com/office/officeart/2005/8/layout/vProcess5"/>
    <dgm:cxn modelId="{EB144B4D-B48C-4888-B37E-5ED007A3489F}" type="presOf" srcId="{85333FEA-61AF-4EAE-B72F-20582CFCC18B}" destId="{EB8CFE94-0493-4FF5-8A75-B79AFBD01447}" srcOrd="0" destOrd="0" presId="urn:microsoft.com/office/officeart/2005/8/layout/vProcess5"/>
    <dgm:cxn modelId="{3194E489-CCA9-4A9D-8CDD-1A29D75DB135}" type="presOf" srcId="{5607C2CF-B680-424E-9FA1-EAD0A08DCDA5}" destId="{E44EA8B5-50BE-485D-8069-6E61B345EFA5}" srcOrd="0" destOrd="0" presId="urn:microsoft.com/office/officeart/2005/8/layout/vProcess5"/>
    <dgm:cxn modelId="{952C5796-BC3C-44BC-B5C8-24A42E728FA3}" type="presOf" srcId="{727F06DC-E68F-45A2-A491-EA9674D9DE3B}" destId="{E13344B3-9EBF-4DE7-B591-9EDF1E3BC448}" srcOrd="1" destOrd="0" presId="urn:microsoft.com/office/officeart/2005/8/layout/vProcess5"/>
    <dgm:cxn modelId="{24D18B98-CA46-440E-852D-811C57E2A72F}" srcId="{FFE2A43E-F6D1-49F1-8770-7EFE490429CA}" destId="{727F06DC-E68F-45A2-A491-EA9674D9DE3B}" srcOrd="2" destOrd="0" parTransId="{0511D841-F074-4C14-A598-EDB48F143F52}" sibTransId="{5607C2CF-B680-424E-9FA1-EAD0A08DCDA5}"/>
    <dgm:cxn modelId="{FE3095B8-AC0B-49E5-8A6E-B50367F9403A}" srcId="{FFE2A43E-F6D1-49F1-8770-7EFE490429CA}" destId="{8C8B598E-1AF6-425E-A937-DD7F8773CDB4}" srcOrd="3" destOrd="0" parTransId="{AF7EF68E-43EA-4FF8-8A85-A72AFB9890DC}" sibTransId="{EF98E8BF-8E01-4025-AB42-B2F007095A10}"/>
    <dgm:cxn modelId="{E23250D0-6A97-482B-BF01-B067E4369F26}" type="presOf" srcId="{8C8B598E-1AF6-425E-A937-DD7F8773CDB4}" destId="{53003D93-76BB-4EB5-AD76-69AFF30918C8}" srcOrd="1" destOrd="0" presId="urn:microsoft.com/office/officeart/2005/8/layout/vProcess5"/>
    <dgm:cxn modelId="{F344F4D0-9580-4E9B-8C1A-08AE1A924262}" type="presOf" srcId="{6963B72B-D039-419E-9D83-1E3D60A220F8}" destId="{FDA56D9A-34FC-4F6D-BA44-BFA4B7AECA51}" srcOrd="0" destOrd="0" presId="urn:microsoft.com/office/officeart/2005/8/layout/vProcess5"/>
    <dgm:cxn modelId="{40272AEA-D812-4AC1-814C-A6E8A9E63944}" type="presOf" srcId="{6963B72B-D039-419E-9D83-1E3D60A220F8}" destId="{593AA200-00E0-4426-AD7D-A590047EFBDC}" srcOrd="1" destOrd="0" presId="urn:microsoft.com/office/officeart/2005/8/layout/vProcess5"/>
    <dgm:cxn modelId="{725E7AED-91A6-463B-BBF9-1FE61753891C}" srcId="{FFE2A43E-F6D1-49F1-8770-7EFE490429CA}" destId="{6963B72B-D039-419E-9D83-1E3D60A220F8}" srcOrd="1" destOrd="0" parTransId="{7F144D64-99EA-4475-A8B5-970AC406DD0C}" sibTransId="{07C5ECBE-2138-49FF-B1C9-1F8D50A382BB}"/>
    <dgm:cxn modelId="{BC2221EE-49FB-4A1D-8D59-8F7B0E7BCCEC}" type="presOf" srcId="{8C8B598E-1AF6-425E-A937-DD7F8773CDB4}" destId="{A95846A6-6F6F-4E3D-84BC-DC0524CA59AF}" srcOrd="0" destOrd="0" presId="urn:microsoft.com/office/officeart/2005/8/layout/vProcess5"/>
    <dgm:cxn modelId="{A8903F5A-E49E-4616-9FB4-3EAA732BF21B}" type="presParOf" srcId="{FCC8458C-B023-47B5-8B43-850465E392AB}" destId="{0F81F6A0-CE3F-4753-B704-7024F7FB1C5C}" srcOrd="0" destOrd="0" presId="urn:microsoft.com/office/officeart/2005/8/layout/vProcess5"/>
    <dgm:cxn modelId="{E3B1F476-0002-4700-99D6-9A6C0BDFFA75}" type="presParOf" srcId="{FCC8458C-B023-47B5-8B43-850465E392AB}" destId="{B9FBEAC2-C7FA-4A49-80C8-A25284777174}" srcOrd="1" destOrd="0" presId="urn:microsoft.com/office/officeart/2005/8/layout/vProcess5"/>
    <dgm:cxn modelId="{A1CC214C-DD79-4DD8-9B34-34F95AC20F7F}" type="presParOf" srcId="{FCC8458C-B023-47B5-8B43-850465E392AB}" destId="{FDA56D9A-34FC-4F6D-BA44-BFA4B7AECA51}" srcOrd="2" destOrd="0" presId="urn:microsoft.com/office/officeart/2005/8/layout/vProcess5"/>
    <dgm:cxn modelId="{2E37E2D0-ACB3-46D3-A153-ECEC1CDB3ED4}" type="presParOf" srcId="{FCC8458C-B023-47B5-8B43-850465E392AB}" destId="{A9E3EC55-98F6-4F67-819F-C56B8CB011EB}" srcOrd="3" destOrd="0" presId="urn:microsoft.com/office/officeart/2005/8/layout/vProcess5"/>
    <dgm:cxn modelId="{ABC369F5-6ECF-453A-9D8A-B0475E85CAAC}" type="presParOf" srcId="{FCC8458C-B023-47B5-8B43-850465E392AB}" destId="{A95846A6-6F6F-4E3D-84BC-DC0524CA59AF}" srcOrd="4" destOrd="0" presId="urn:microsoft.com/office/officeart/2005/8/layout/vProcess5"/>
    <dgm:cxn modelId="{9571AFD8-AB00-4F39-BDA3-8A0E3E93517C}" type="presParOf" srcId="{FCC8458C-B023-47B5-8B43-850465E392AB}" destId="{EB8CFE94-0493-4FF5-8A75-B79AFBD01447}" srcOrd="5" destOrd="0" presId="urn:microsoft.com/office/officeart/2005/8/layout/vProcess5"/>
    <dgm:cxn modelId="{E22A384B-30D6-4B65-A881-298665A44810}" type="presParOf" srcId="{FCC8458C-B023-47B5-8B43-850465E392AB}" destId="{494CE8CA-D3A1-492A-9E06-9CA346E2B42C}" srcOrd="6" destOrd="0" presId="urn:microsoft.com/office/officeart/2005/8/layout/vProcess5"/>
    <dgm:cxn modelId="{D9718354-3447-46D4-B291-0F59A94B7DF6}" type="presParOf" srcId="{FCC8458C-B023-47B5-8B43-850465E392AB}" destId="{E44EA8B5-50BE-485D-8069-6E61B345EFA5}" srcOrd="7" destOrd="0" presId="urn:microsoft.com/office/officeart/2005/8/layout/vProcess5"/>
    <dgm:cxn modelId="{CC3A6A5B-B238-4274-BBFD-A48D5A218316}" type="presParOf" srcId="{FCC8458C-B023-47B5-8B43-850465E392AB}" destId="{8B5D25C9-7831-4E2D-A363-400F9BDBCDC6}" srcOrd="8" destOrd="0" presId="urn:microsoft.com/office/officeart/2005/8/layout/vProcess5"/>
    <dgm:cxn modelId="{4A62C2D6-75D0-4EEF-856F-8A51A8F81075}" type="presParOf" srcId="{FCC8458C-B023-47B5-8B43-850465E392AB}" destId="{593AA200-00E0-4426-AD7D-A590047EFBDC}" srcOrd="9" destOrd="0" presId="urn:microsoft.com/office/officeart/2005/8/layout/vProcess5"/>
    <dgm:cxn modelId="{F3011AA2-422A-459E-BF05-E0249C23722F}" type="presParOf" srcId="{FCC8458C-B023-47B5-8B43-850465E392AB}" destId="{E13344B3-9EBF-4DE7-B591-9EDF1E3BC448}" srcOrd="10" destOrd="0" presId="urn:microsoft.com/office/officeart/2005/8/layout/vProcess5"/>
    <dgm:cxn modelId="{13DF1E86-6C74-42DB-BF0A-B7F7180FF9B6}" type="presParOf" srcId="{FCC8458C-B023-47B5-8B43-850465E392AB}" destId="{53003D93-76BB-4EB5-AD76-69AFF30918C8}"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7.xml><?xml version="1.0" encoding="utf-8"?>
<dgm:dataModel xmlns:dgm="http://schemas.openxmlformats.org/drawingml/2006/diagram" xmlns:a="http://schemas.openxmlformats.org/drawingml/2006/main">
  <dgm:ptLst>
    <dgm:pt modelId="{FFE2A43E-F6D1-49F1-8770-7EFE490429CA}" type="doc">
      <dgm:prSet loTypeId="urn:microsoft.com/office/officeart/2005/8/layout/vProcess5" loCatId="process" qsTypeId="urn:microsoft.com/office/officeart/2005/8/quickstyle/simple3" qsCatId="simple" csTypeId="urn:microsoft.com/office/officeart/2005/8/colors/accent1_2" csCatId="accent1" phldr="1"/>
      <dgm:spPr/>
      <dgm:t>
        <a:bodyPr/>
        <a:lstStyle/>
        <a:p>
          <a:endParaRPr lang="en-US"/>
        </a:p>
      </dgm:t>
    </dgm:pt>
    <dgm:pt modelId="{D32BBFDC-86F0-4790-A8FA-02D82C742AFE}">
      <dgm:prSet custT="1"/>
      <dgm:spPr>
        <a:solidFill>
          <a:srgbClr val="0E2841">
            <a:lumMod val="10000"/>
            <a:lumOff val="9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GB" sz="1800" kern="1200" dirty="0">
              <a:solidFill>
                <a:prstClr val="black"/>
              </a:solidFill>
              <a:latin typeface="Aptos" panose="02110004020202020204"/>
              <a:ea typeface="+mn-ea"/>
              <a:cs typeface="+mn-cs"/>
            </a:rPr>
            <a:t>Data preprocessing for RNA velocity calculation.</a:t>
          </a:r>
          <a:endParaRPr lang="en-US" sz="1800" kern="1200" dirty="0">
            <a:solidFill>
              <a:prstClr val="black"/>
            </a:solidFill>
            <a:latin typeface="Aptos" panose="02110004020202020204"/>
            <a:ea typeface="+mn-ea"/>
            <a:cs typeface="+mn-cs"/>
          </a:endParaRPr>
        </a:p>
      </dgm:t>
    </dgm:pt>
    <dgm:pt modelId="{9E6B6460-54A9-445A-ABC5-00C794545C7E}" type="parTrans" cxnId="{9BD26038-78C1-467E-90F9-15AFA31D1D09}">
      <dgm:prSet/>
      <dgm:spPr/>
      <dgm:t>
        <a:bodyPr/>
        <a:lstStyle/>
        <a:p>
          <a:endParaRPr lang="en-US"/>
        </a:p>
      </dgm:t>
    </dgm:pt>
    <dgm:pt modelId="{85333FEA-61AF-4EAE-B72F-20582CFCC18B}" type="sibTrans" cxnId="{9BD26038-78C1-467E-90F9-15AFA31D1D09}">
      <dgm:prSet/>
      <dgm:spPr>
        <a:ln>
          <a:solidFill>
            <a:schemeClr val="accent1">
              <a:lumMod val="50000"/>
              <a:alpha val="90000"/>
            </a:schemeClr>
          </a:solidFill>
        </a:ln>
      </dgm:spPr>
      <dgm:t>
        <a:bodyPr/>
        <a:lstStyle/>
        <a:p>
          <a:endParaRPr lang="en-US"/>
        </a:p>
      </dgm:t>
    </dgm:pt>
    <dgm:pt modelId="{6963B72B-D039-419E-9D83-1E3D60A220F8}">
      <dgm:prSet custT="1"/>
      <dgm:spPr>
        <a:solidFill>
          <a:srgbClr val="0E2841">
            <a:lumMod val="10000"/>
            <a:lumOff val="9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GB" sz="1800" kern="1200" dirty="0">
              <a:solidFill>
                <a:prstClr val="black"/>
              </a:solidFill>
              <a:latin typeface="Aptos" panose="02110004020202020204"/>
              <a:ea typeface="+mn-ea"/>
              <a:cs typeface="+mn-cs"/>
            </a:rPr>
            <a:t>Hyperparameter selection for optimal results.</a:t>
          </a:r>
          <a:endParaRPr lang="en-US" sz="1800" kern="1200" dirty="0">
            <a:solidFill>
              <a:prstClr val="black"/>
            </a:solidFill>
            <a:latin typeface="Aptos" panose="02110004020202020204"/>
            <a:ea typeface="+mn-ea"/>
            <a:cs typeface="+mn-cs"/>
          </a:endParaRPr>
        </a:p>
      </dgm:t>
    </dgm:pt>
    <dgm:pt modelId="{7F144D64-99EA-4475-A8B5-970AC406DD0C}" type="parTrans" cxnId="{725E7AED-91A6-463B-BBF9-1FE61753891C}">
      <dgm:prSet/>
      <dgm:spPr/>
      <dgm:t>
        <a:bodyPr/>
        <a:lstStyle/>
        <a:p>
          <a:endParaRPr lang="en-US"/>
        </a:p>
      </dgm:t>
    </dgm:pt>
    <dgm:pt modelId="{07C5ECBE-2138-49FF-B1C9-1F8D50A382BB}" type="sibTrans" cxnId="{725E7AED-91A6-463B-BBF9-1FE61753891C}">
      <dgm:prSet/>
      <dgm:spPr>
        <a:ln>
          <a:solidFill>
            <a:schemeClr val="accent1">
              <a:lumMod val="50000"/>
              <a:alpha val="90000"/>
            </a:schemeClr>
          </a:solidFill>
        </a:ln>
      </dgm:spPr>
      <dgm:t>
        <a:bodyPr/>
        <a:lstStyle/>
        <a:p>
          <a:endParaRPr lang="en-US"/>
        </a:p>
      </dgm:t>
    </dgm:pt>
    <dgm:pt modelId="{727F06DC-E68F-45A2-A491-EA9674D9DE3B}">
      <dgm:prSet custT="1"/>
      <dgm:spPr>
        <a:solidFill>
          <a:srgbClr val="0E2841">
            <a:lumMod val="10000"/>
            <a:lumOff val="9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GB" sz="1800" b="0" i="0" kern="1200" baseline="0" dirty="0">
              <a:solidFill>
                <a:prstClr val="black"/>
              </a:solidFill>
              <a:latin typeface="Aptos" panose="02110004020202020204"/>
              <a:ea typeface="+mn-ea"/>
              <a:cs typeface="+mn-cs"/>
            </a:rPr>
            <a:t>RNA velocity estimation and future gene expression vector calculation.</a:t>
          </a:r>
          <a:endParaRPr lang="en-US" sz="1800" b="0" i="0" kern="1200" baseline="0" dirty="0">
            <a:solidFill>
              <a:prstClr val="black"/>
            </a:solidFill>
            <a:latin typeface="Aptos" panose="02110004020202020204"/>
            <a:ea typeface="+mn-ea"/>
            <a:cs typeface="+mn-cs"/>
          </a:endParaRPr>
        </a:p>
      </dgm:t>
    </dgm:pt>
    <dgm:pt modelId="{0511D841-F074-4C14-A598-EDB48F143F52}" type="parTrans" cxnId="{24D18B98-CA46-440E-852D-811C57E2A72F}">
      <dgm:prSet/>
      <dgm:spPr/>
      <dgm:t>
        <a:bodyPr/>
        <a:lstStyle/>
        <a:p>
          <a:endParaRPr lang="en-US"/>
        </a:p>
      </dgm:t>
    </dgm:pt>
    <dgm:pt modelId="{5607C2CF-B680-424E-9FA1-EAD0A08DCDA5}" type="sibTrans" cxnId="{24D18B98-CA46-440E-852D-811C57E2A72F}">
      <dgm:prSet/>
      <dgm:spPr>
        <a:ln>
          <a:solidFill>
            <a:schemeClr val="accent1">
              <a:lumMod val="50000"/>
              <a:alpha val="90000"/>
            </a:schemeClr>
          </a:solidFill>
        </a:ln>
      </dgm:spPr>
      <dgm:t>
        <a:bodyPr/>
        <a:lstStyle/>
        <a:p>
          <a:endParaRPr lang="en-US"/>
        </a:p>
      </dgm:t>
    </dgm:pt>
    <dgm:pt modelId="{8C8B598E-1AF6-425E-A937-DD7F8773CDB4}">
      <dgm:prSet custT="1"/>
      <dgm:spPr>
        <a:solidFill>
          <a:srgbClr val="0E2841">
            <a:lumMod val="50000"/>
            <a:lumOff val="50000"/>
          </a:srgbClr>
        </a:solidFill>
        <a:ln>
          <a:noFill/>
        </a:ln>
        <a:effectLst/>
        <a:scene3d>
          <a:camera prst="orthographicFront"/>
          <a:lightRig rig="flat" dir="t"/>
        </a:scene3d>
        <a:sp3d prstMaterial="dkEdge">
          <a:bevelT w="8200" h="38100"/>
        </a:sp3d>
      </dgm:spPr>
      <dgm:t>
        <a:bodyPr spcFirstLastPara="0" vert="horz" wrap="square" lIns="87630" tIns="87630" rIns="87630" bIns="87630" numCol="1" spcCol="1270" anchor="ctr" anchorCtr="0"/>
        <a:lstStyle/>
        <a:p>
          <a:pPr marL="0" lvl="0" indent="0" algn="l" defTabSz="1022350">
            <a:lnSpc>
              <a:spcPct val="90000"/>
            </a:lnSpc>
            <a:spcBef>
              <a:spcPct val="0"/>
            </a:spcBef>
            <a:spcAft>
              <a:spcPct val="35000"/>
            </a:spcAft>
            <a:buNone/>
          </a:pPr>
          <a:r>
            <a:rPr lang="en-US" sz="1800" b="0" i="0" kern="1200" baseline="0" dirty="0">
              <a:solidFill>
                <a:prstClr val="black"/>
              </a:solidFill>
              <a:latin typeface="Aptos" panose="02110004020202020204"/>
              <a:ea typeface="+mn-ea"/>
              <a:cs typeface="+mn-cs"/>
            </a:rPr>
            <a:t>Results and conclusions</a:t>
          </a:r>
        </a:p>
      </dgm:t>
    </dgm:pt>
    <dgm:pt modelId="{AF7EF68E-43EA-4FF8-8A85-A72AFB9890DC}" type="parTrans" cxnId="{FE3095B8-AC0B-49E5-8A6E-B50367F9403A}">
      <dgm:prSet/>
      <dgm:spPr/>
      <dgm:t>
        <a:bodyPr/>
        <a:lstStyle/>
        <a:p>
          <a:endParaRPr lang="en-US"/>
        </a:p>
      </dgm:t>
    </dgm:pt>
    <dgm:pt modelId="{EF98E8BF-8E01-4025-AB42-B2F007095A10}" type="sibTrans" cxnId="{FE3095B8-AC0B-49E5-8A6E-B50367F9403A}">
      <dgm:prSet/>
      <dgm:spPr/>
      <dgm:t>
        <a:bodyPr/>
        <a:lstStyle/>
        <a:p>
          <a:endParaRPr lang="en-US"/>
        </a:p>
      </dgm:t>
    </dgm:pt>
    <dgm:pt modelId="{FCC8458C-B023-47B5-8B43-850465E392AB}" type="pres">
      <dgm:prSet presAssocID="{FFE2A43E-F6D1-49F1-8770-7EFE490429CA}" presName="outerComposite" presStyleCnt="0">
        <dgm:presLayoutVars>
          <dgm:chMax val="5"/>
          <dgm:dir/>
          <dgm:resizeHandles val="exact"/>
        </dgm:presLayoutVars>
      </dgm:prSet>
      <dgm:spPr/>
    </dgm:pt>
    <dgm:pt modelId="{0F81F6A0-CE3F-4753-B704-7024F7FB1C5C}" type="pres">
      <dgm:prSet presAssocID="{FFE2A43E-F6D1-49F1-8770-7EFE490429CA}" presName="dummyMaxCanvas" presStyleCnt="0">
        <dgm:presLayoutVars/>
      </dgm:prSet>
      <dgm:spPr/>
    </dgm:pt>
    <dgm:pt modelId="{B9FBEAC2-C7FA-4A49-80C8-A25284777174}" type="pres">
      <dgm:prSet presAssocID="{FFE2A43E-F6D1-49F1-8770-7EFE490429CA}" presName="FourNodes_1" presStyleLbl="node1" presStyleIdx="0" presStyleCnt="4">
        <dgm:presLayoutVars>
          <dgm:bulletEnabled val="1"/>
        </dgm:presLayoutVars>
      </dgm:prSet>
      <dgm:spPr>
        <a:xfrm>
          <a:off x="0" y="0"/>
          <a:ext cx="6395450" cy="901771"/>
        </a:xfrm>
        <a:prstGeom prst="roundRect">
          <a:avLst>
            <a:gd name="adj" fmla="val 10000"/>
          </a:avLst>
        </a:prstGeom>
      </dgm:spPr>
    </dgm:pt>
    <dgm:pt modelId="{FDA56D9A-34FC-4F6D-BA44-BFA4B7AECA51}" type="pres">
      <dgm:prSet presAssocID="{FFE2A43E-F6D1-49F1-8770-7EFE490429CA}" presName="FourNodes_2" presStyleLbl="node1" presStyleIdx="1" presStyleCnt="4">
        <dgm:presLayoutVars>
          <dgm:bulletEnabled val="1"/>
        </dgm:presLayoutVars>
      </dgm:prSet>
      <dgm:spPr>
        <a:xfrm>
          <a:off x="535618" y="1065729"/>
          <a:ext cx="6395450" cy="901771"/>
        </a:xfrm>
        <a:prstGeom prst="roundRect">
          <a:avLst>
            <a:gd name="adj" fmla="val 10000"/>
          </a:avLst>
        </a:prstGeom>
      </dgm:spPr>
    </dgm:pt>
    <dgm:pt modelId="{A9E3EC55-98F6-4F67-819F-C56B8CB011EB}" type="pres">
      <dgm:prSet presAssocID="{FFE2A43E-F6D1-49F1-8770-7EFE490429CA}" presName="FourNodes_3" presStyleLbl="node1" presStyleIdx="2" presStyleCnt="4">
        <dgm:presLayoutVars>
          <dgm:bulletEnabled val="1"/>
        </dgm:presLayoutVars>
      </dgm:prSet>
      <dgm:spPr>
        <a:xfrm>
          <a:off x="1063243" y="2131459"/>
          <a:ext cx="6395450" cy="901771"/>
        </a:xfrm>
        <a:prstGeom prst="roundRect">
          <a:avLst>
            <a:gd name="adj" fmla="val 10000"/>
          </a:avLst>
        </a:prstGeom>
      </dgm:spPr>
    </dgm:pt>
    <dgm:pt modelId="{A95846A6-6F6F-4E3D-84BC-DC0524CA59AF}" type="pres">
      <dgm:prSet presAssocID="{FFE2A43E-F6D1-49F1-8770-7EFE490429CA}" presName="FourNodes_4" presStyleLbl="node1" presStyleIdx="3" presStyleCnt="4">
        <dgm:presLayoutVars>
          <dgm:bulletEnabled val="1"/>
        </dgm:presLayoutVars>
      </dgm:prSet>
      <dgm:spPr>
        <a:xfrm>
          <a:off x="1598862" y="3197189"/>
          <a:ext cx="6395450" cy="901771"/>
        </a:xfrm>
        <a:prstGeom prst="roundRect">
          <a:avLst>
            <a:gd name="adj" fmla="val 10000"/>
          </a:avLst>
        </a:prstGeom>
      </dgm:spPr>
    </dgm:pt>
    <dgm:pt modelId="{EB8CFE94-0493-4FF5-8A75-B79AFBD01447}" type="pres">
      <dgm:prSet presAssocID="{FFE2A43E-F6D1-49F1-8770-7EFE490429CA}" presName="FourConn_1-2" presStyleLbl="fgAccFollowNode1" presStyleIdx="0" presStyleCnt="3">
        <dgm:presLayoutVars>
          <dgm:bulletEnabled val="1"/>
        </dgm:presLayoutVars>
      </dgm:prSet>
      <dgm:spPr/>
    </dgm:pt>
    <dgm:pt modelId="{494CE8CA-D3A1-492A-9E06-9CA346E2B42C}" type="pres">
      <dgm:prSet presAssocID="{FFE2A43E-F6D1-49F1-8770-7EFE490429CA}" presName="FourConn_2-3" presStyleLbl="fgAccFollowNode1" presStyleIdx="1" presStyleCnt="3">
        <dgm:presLayoutVars>
          <dgm:bulletEnabled val="1"/>
        </dgm:presLayoutVars>
      </dgm:prSet>
      <dgm:spPr/>
    </dgm:pt>
    <dgm:pt modelId="{E44EA8B5-50BE-485D-8069-6E61B345EFA5}" type="pres">
      <dgm:prSet presAssocID="{FFE2A43E-F6D1-49F1-8770-7EFE490429CA}" presName="FourConn_3-4" presStyleLbl="fgAccFollowNode1" presStyleIdx="2" presStyleCnt="3">
        <dgm:presLayoutVars>
          <dgm:bulletEnabled val="1"/>
        </dgm:presLayoutVars>
      </dgm:prSet>
      <dgm:spPr/>
    </dgm:pt>
    <dgm:pt modelId="{8B5D25C9-7831-4E2D-A363-400F9BDBCDC6}" type="pres">
      <dgm:prSet presAssocID="{FFE2A43E-F6D1-49F1-8770-7EFE490429CA}" presName="FourNodes_1_text" presStyleLbl="node1" presStyleIdx="3" presStyleCnt="4">
        <dgm:presLayoutVars>
          <dgm:bulletEnabled val="1"/>
        </dgm:presLayoutVars>
      </dgm:prSet>
      <dgm:spPr/>
    </dgm:pt>
    <dgm:pt modelId="{593AA200-00E0-4426-AD7D-A590047EFBDC}" type="pres">
      <dgm:prSet presAssocID="{FFE2A43E-F6D1-49F1-8770-7EFE490429CA}" presName="FourNodes_2_text" presStyleLbl="node1" presStyleIdx="3" presStyleCnt="4">
        <dgm:presLayoutVars>
          <dgm:bulletEnabled val="1"/>
        </dgm:presLayoutVars>
      </dgm:prSet>
      <dgm:spPr/>
    </dgm:pt>
    <dgm:pt modelId="{E13344B3-9EBF-4DE7-B591-9EDF1E3BC448}" type="pres">
      <dgm:prSet presAssocID="{FFE2A43E-F6D1-49F1-8770-7EFE490429CA}" presName="FourNodes_3_text" presStyleLbl="node1" presStyleIdx="3" presStyleCnt="4">
        <dgm:presLayoutVars>
          <dgm:bulletEnabled val="1"/>
        </dgm:presLayoutVars>
      </dgm:prSet>
      <dgm:spPr/>
    </dgm:pt>
    <dgm:pt modelId="{53003D93-76BB-4EB5-AD76-69AFF30918C8}" type="pres">
      <dgm:prSet presAssocID="{FFE2A43E-F6D1-49F1-8770-7EFE490429CA}" presName="FourNodes_4_text" presStyleLbl="node1" presStyleIdx="3" presStyleCnt="4">
        <dgm:presLayoutVars>
          <dgm:bulletEnabled val="1"/>
        </dgm:presLayoutVars>
      </dgm:prSet>
      <dgm:spPr/>
    </dgm:pt>
  </dgm:ptLst>
  <dgm:cxnLst>
    <dgm:cxn modelId="{2D2F8A16-00BA-4BB4-8B2D-C7740AA83597}" type="presOf" srcId="{07C5ECBE-2138-49FF-B1C9-1F8D50A382BB}" destId="{494CE8CA-D3A1-492A-9E06-9CA346E2B42C}" srcOrd="0" destOrd="0" presId="urn:microsoft.com/office/officeart/2005/8/layout/vProcess5"/>
    <dgm:cxn modelId="{C06D3F20-39C4-4E78-B28A-7B58EC9F3C53}" type="presOf" srcId="{D32BBFDC-86F0-4790-A8FA-02D82C742AFE}" destId="{8B5D25C9-7831-4E2D-A363-400F9BDBCDC6}" srcOrd="1" destOrd="0" presId="urn:microsoft.com/office/officeart/2005/8/layout/vProcess5"/>
    <dgm:cxn modelId="{A0449E25-B890-4AA4-9CFD-BA685B0B7772}" type="presOf" srcId="{FFE2A43E-F6D1-49F1-8770-7EFE490429CA}" destId="{FCC8458C-B023-47B5-8B43-850465E392AB}" srcOrd="0" destOrd="0" presId="urn:microsoft.com/office/officeart/2005/8/layout/vProcess5"/>
    <dgm:cxn modelId="{9BD26038-78C1-467E-90F9-15AFA31D1D09}" srcId="{FFE2A43E-F6D1-49F1-8770-7EFE490429CA}" destId="{D32BBFDC-86F0-4790-A8FA-02D82C742AFE}" srcOrd="0" destOrd="0" parTransId="{9E6B6460-54A9-445A-ABC5-00C794545C7E}" sibTransId="{85333FEA-61AF-4EAE-B72F-20582CFCC18B}"/>
    <dgm:cxn modelId="{5445ED5C-0B9C-45AE-BAFD-FDF825904542}" type="presOf" srcId="{D32BBFDC-86F0-4790-A8FA-02D82C742AFE}" destId="{B9FBEAC2-C7FA-4A49-80C8-A25284777174}" srcOrd="0" destOrd="0" presId="urn:microsoft.com/office/officeart/2005/8/layout/vProcess5"/>
    <dgm:cxn modelId="{936A796C-06ED-498F-BDE2-FEE7B5BC8BD9}" type="presOf" srcId="{727F06DC-E68F-45A2-A491-EA9674D9DE3B}" destId="{A9E3EC55-98F6-4F67-819F-C56B8CB011EB}" srcOrd="0" destOrd="0" presId="urn:microsoft.com/office/officeart/2005/8/layout/vProcess5"/>
    <dgm:cxn modelId="{EB144B4D-B48C-4888-B37E-5ED007A3489F}" type="presOf" srcId="{85333FEA-61AF-4EAE-B72F-20582CFCC18B}" destId="{EB8CFE94-0493-4FF5-8A75-B79AFBD01447}" srcOrd="0" destOrd="0" presId="urn:microsoft.com/office/officeart/2005/8/layout/vProcess5"/>
    <dgm:cxn modelId="{3194E489-CCA9-4A9D-8CDD-1A29D75DB135}" type="presOf" srcId="{5607C2CF-B680-424E-9FA1-EAD0A08DCDA5}" destId="{E44EA8B5-50BE-485D-8069-6E61B345EFA5}" srcOrd="0" destOrd="0" presId="urn:microsoft.com/office/officeart/2005/8/layout/vProcess5"/>
    <dgm:cxn modelId="{952C5796-BC3C-44BC-B5C8-24A42E728FA3}" type="presOf" srcId="{727F06DC-E68F-45A2-A491-EA9674D9DE3B}" destId="{E13344B3-9EBF-4DE7-B591-9EDF1E3BC448}" srcOrd="1" destOrd="0" presId="urn:microsoft.com/office/officeart/2005/8/layout/vProcess5"/>
    <dgm:cxn modelId="{24D18B98-CA46-440E-852D-811C57E2A72F}" srcId="{FFE2A43E-F6D1-49F1-8770-7EFE490429CA}" destId="{727F06DC-E68F-45A2-A491-EA9674D9DE3B}" srcOrd="2" destOrd="0" parTransId="{0511D841-F074-4C14-A598-EDB48F143F52}" sibTransId="{5607C2CF-B680-424E-9FA1-EAD0A08DCDA5}"/>
    <dgm:cxn modelId="{FE3095B8-AC0B-49E5-8A6E-B50367F9403A}" srcId="{FFE2A43E-F6D1-49F1-8770-7EFE490429CA}" destId="{8C8B598E-1AF6-425E-A937-DD7F8773CDB4}" srcOrd="3" destOrd="0" parTransId="{AF7EF68E-43EA-4FF8-8A85-A72AFB9890DC}" sibTransId="{EF98E8BF-8E01-4025-AB42-B2F007095A10}"/>
    <dgm:cxn modelId="{E23250D0-6A97-482B-BF01-B067E4369F26}" type="presOf" srcId="{8C8B598E-1AF6-425E-A937-DD7F8773CDB4}" destId="{53003D93-76BB-4EB5-AD76-69AFF30918C8}" srcOrd="1" destOrd="0" presId="urn:microsoft.com/office/officeart/2005/8/layout/vProcess5"/>
    <dgm:cxn modelId="{F344F4D0-9580-4E9B-8C1A-08AE1A924262}" type="presOf" srcId="{6963B72B-D039-419E-9D83-1E3D60A220F8}" destId="{FDA56D9A-34FC-4F6D-BA44-BFA4B7AECA51}" srcOrd="0" destOrd="0" presId="urn:microsoft.com/office/officeart/2005/8/layout/vProcess5"/>
    <dgm:cxn modelId="{40272AEA-D812-4AC1-814C-A6E8A9E63944}" type="presOf" srcId="{6963B72B-D039-419E-9D83-1E3D60A220F8}" destId="{593AA200-00E0-4426-AD7D-A590047EFBDC}" srcOrd="1" destOrd="0" presId="urn:microsoft.com/office/officeart/2005/8/layout/vProcess5"/>
    <dgm:cxn modelId="{725E7AED-91A6-463B-BBF9-1FE61753891C}" srcId="{FFE2A43E-F6D1-49F1-8770-7EFE490429CA}" destId="{6963B72B-D039-419E-9D83-1E3D60A220F8}" srcOrd="1" destOrd="0" parTransId="{7F144D64-99EA-4475-A8B5-970AC406DD0C}" sibTransId="{07C5ECBE-2138-49FF-B1C9-1F8D50A382BB}"/>
    <dgm:cxn modelId="{BC2221EE-49FB-4A1D-8D59-8F7B0E7BCCEC}" type="presOf" srcId="{8C8B598E-1AF6-425E-A937-DD7F8773CDB4}" destId="{A95846A6-6F6F-4E3D-84BC-DC0524CA59AF}" srcOrd="0" destOrd="0" presId="urn:microsoft.com/office/officeart/2005/8/layout/vProcess5"/>
    <dgm:cxn modelId="{A8903F5A-E49E-4616-9FB4-3EAA732BF21B}" type="presParOf" srcId="{FCC8458C-B023-47B5-8B43-850465E392AB}" destId="{0F81F6A0-CE3F-4753-B704-7024F7FB1C5C}" srcOrd="0" destOrd="0" presId="urn:microsoft.com/office/officeart/2005/8/layout/vProcess5"/>
    <dgm:cxn modelId="{E3B1F476-0002-4700-99D6-9A6C0BDFFA75}" type="presParOf" srcId="{FCC8458C-B023-47B5-8B43-850465E392AB}" destId="{B9FBEAC2-C7FA-4A49-80C8-A25284777174}" srcOrd="1" destOrd="0" presId="urn:microsoft.com/office/officeart/2005/8/layout/vProcess5"/>
    <dgm:cxn modelId="{A1CC214C-DD79-4DD8-9B34-34F95AC20F7F}" type="presParOf" srcId="{FCC8458C-B023-47B5-8B43-850465E392AB}" destId="{FDA56D9A-34FC-4F6D-BA44-BFA4B7AECA51}" srcOrd="2" destOrd="0" presId="urn:microsoft.com/office/officeart/2005/8/layout/vProcess5"/>
    <dgm:cxn modelId="{2E37E2D0-ACB3-46D3-A153-ECEC1CDB3ED4}" type="presParOf" srcId="{FCC8458C-B023-47B5-8B43-850465E392AB}" destId="{A9E3EC55-98F6-4F67-819F-C56B8CB011EB}" srcOrd="3" destOrd="0" presId="urn:microsoft.com/office/officeart/2005/8/layout/vProcess5"/>
    <dgm:cxn modelId="{ABC369F5-6ECF-453A-9D8A-B0475E85CAAC}" type="presParOf" srcId="{FCC8458C-B023-47B5-8B43-850465E392AB}" destId="{A95846A6-6F6F-4E3D-84BC-DC0524CA59AF}" srcOrd="4" destOrd="0" presId="urn:microsoft.com/office/officeart/2005/8/layout/vProcess5"/>
    <dgm:cxn modelId="{9571AFD8-AB00-4F39-BDA3-8A0E3E93517C}" type="presParOf" srcId="{FCC8458C-B023-47B5-8B43-850465E392AB}" destId="{EB8CFE94-0493-4FF5-8A75-B79AFBD01447}" srcOrd="5" destOrd="0" presId="urn:microsoft.com/office/officeart/2005/8/layout/vProcess5"/>
    <dgm:cxn modelId="{E22A384B-30D6-4B65-A881-298665A44810}" type="presParOf" srcId="{FCC8458C-B023-47B5-8B43-850465E392AB}" destId="{494CE8CA-D3A1-492A-9E06-9CA346E2B42C}" srcOrd="6" destOrd="0" presId="urn:microsoft.com/office/officeart/2005/8/layout/vProcess5"/>
    <dgm:cxn modelId="{D9718354-3447-46D4-B291-0F59A94B7DF6}" type="presParOf" srcId="{FCC8458C-B023-47B5-8B43-850465E392AB}" destId="{E44EA8B5-50BE-485D-8069-6E61B345EFA5}" srcOrd="7" destOrd="0" presId="urn:microsoft.com/office/officeart/2005/8/layout/vProcess5"/>
    <dgm:cxn modelId="{CC3A6A5B-B238-4274-BBFD-A48D5A218316}" type="presParOf" srcId="{FCC8458C-B023-47B5-8B43-850465E392AB}" destId="{8B5D25C9-7831-4E2D-A363-400F9BDBCDC6}" srcOrd="8" destOrd="0" presId="urn:microsoft.com/office/officeart/2005/8/layout/vProcess5"/>
    <dgm:cxn modelId="{4A62C2D6-75D0-4EEF-856F-8A51A8F81075}" type="presParOf" srcId="{FCC8458C-B023-47B5-8B43-850465E392AB}" destId="{593AA200-00E0-4426-AD7D-A590047EFBDC}" srcOrd="9" destOrd="0" presId="urn:microsoft.com/office/officeart/2005/8/layout/vProcess5"/>
    <dgm:cxn modelId="{F3011AA2-422A-459E-BF05-E0249C23722F}" type="presParOf" srcId="{FCC8458C-B023-47B5-8B43-850465E392AB}" destId="{E13344B3-9EBF-4DE7-B591-9EDF1E3BC448}" srcOrd="10" destOrd="0" presId="urn:microsoft.com/office/officeart/2005/8/layout/vProcess5"/>
    <dgm:cxn modelId="{13DF1E86-6C74-42DB-BF0A-B7F7180FF9B6}" type="presParOf" srcId="{FCC8458C-B023-47B5-8B43-850465E392AB}" destId="{53003D93-76BB-4EB5-AD76-69AFF30918C8}"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3295F1-FAB3-424B-AEBD-777A11E1449B}">
      <dsp:nvSpPr>
        <dsp:cNvPr id="0" name=""/>
        <dsp:cNvSpPr/>
      </dsp:nvSpPr>
      <dsp:spPr>
        <a:xfrm>
          <a:off x="0" y="421"/>
          <a:ext cx="5924883" cy="985648"/>
        </a:xfrm>
        <a:prstGeom prst="roundRect">
          <a:avLst>
            <a:gd name="adj" fmla="val 10000"/>
          </a:avLst>
        </a:prstGeom>
        <a:solidFill>
          <a:schemeClr val="tx2">
            <a:lumMod val="10000"/>
            <a:lumOff val="90000"/>
          </a:schemeClr>
        </a:solidFill>
        <a:ln>
          <a:noFill/>
        </a:ln>
        <a:effectLst/>
      </dsp:spPr>
      <dsp:style>
        <a:lnRef idx="0">
          <a:scrgbClr r="0" g="0" b="0"/>
        </a:lnRef>
        <a:fillRef idx="1">
          <a:scrgbClr r="0" g="0" b="0"/>
        </a:fillRef>
        <a:effectRef idx="2">
          <a:scrgbClr r="0" g="0" b="0"/>
        </a:effectRef>
        <a:fontRef idx="minor"/>
      </dsp:style>
    </dsp:sp>
    <dsp:sp modelId="{F37436FB-5894-4F99-B9AE-F26728E81425}">
      <dsp:nvSpPr>
        <dsp:cNvPr id="0" name=""/>
        <dsp:cNvSpPr/>
      </dsp:nvSpPr>
      <dsp:spPr>
        <a:xfrm>
          <a:off x="298158" y="222192"/>
          <a:ext cx="542106" cy="54210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7C2733E0-EAB2-404F-B990-99FB16E6BB00}">
      <dsp:nvSpPr>
        <dsp:cNvPr id="0" name=""/>
        <dsp:cNvSpPr/>
      </dsp:nvSpPr>
      <dsp:spPr>
        <a:xfrm>
          <a:off x="1138424" y="421"/>
          <a:ext cx="4786458" cy="9856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4314" tIns="104314" rIns="104314" bIns="104314" numCol="1" spcCol="1270" anchor="ctr" anchorCtr="0">
          <a:noAutofit/>
        </a:bodyPr>
        <a:lstStyle/>
        <a:p>
          <a:pPr marL="0" lvl="0" indent="0" algn="l" defTabSz="755650">
            <a:lnSpc>
              <a:spcPct val="100000"/>
            </a:lnSpc>
            <a:spcBef>
              <a:spcPct val="0"/>
            </a:spcBef>
            <a:spcAft>
              <a:spcPct val="35000"/>
            </a:spcAft>
            <a:buNone/>
          </a:pPr>
          <a:r>
            <a:rPr lang="en-US" sz="1700" kern="1200" dirty="0"/>
            <a:t>Spatial genomic maps capture cell positions and gene expression at a single moment</a:t>
          </a:r>
          <a:r>
            <a:rPr lang="en-GB" sz="1700" kern="1200" dirty="0"/>
            <a:t>.</a:t>
          </a:r>
          <a:endParaRPr lang="en-US" sz="1700" kern="1200" dirty="0"/>
        </a:p>
      </dsp:txBody>
      <dsp:txXfrm>
        <a:off x="1138424" y="421"/>
        <a:ext cx="4786458" cy="985648"/>
      </dsp:txXfrm>
    </dsp:sp>
    <dsp:sp modelId="{426B95B7-5C5D-4310-924C-BA9364DBC9E2}">
      <dsp:nvSpPr>
        <dsp:cNvPr id="0" name=""/>
        <dsp:cNvSpPr/>
      </dsp:nvSpPr>
      <dsp:spPr>
        <a:xfrm>
          <a:off x="0" y="1232482"/>
          <a:ext cx="5924883" cy="985648"/>
        </a:xfrm>
        <a:prstGeom prst="roundRect">
          <a:avLst>
            <a:gd name="adj" fmla="val 10000"/>
          </a:avLst>
        </a:prstGeom>
        <a:solidFill>
          <a:schemeClr val="tx2">
            <a:lumMod val="10000"/>
            <a:lumOff val="90000"/>
          </a:schemeClr>
        </a:solidFill>
        <a:ln>
          <a:noFill/>
        </a:ln>
        <a:effectLst/>
      </dsp:spPr>
      <dsp:style>
        <a:lnRef idx="0">
          <a:scrgbClr r="0" g="0" b="0"/>
        </a:lnRef>
        <a:fillRef idx="1">
          <a:scrgbClr r="0" g="0" b="0"/>
        </a:fillRef>
        <a:effectRef idx="2">
          <a:scrgbClr r="0" g="0" b="0"/>
        </a:effectRef>
        <a:fontRef idx="minor"/>
      </dsp:style>
    </dsp:sp>
    <dsp:sp modelId="{26481C3E-0632-46B6-A928-E33D96CA2098}">
      <dsp:nvSpPr>
        <dsp:cNvPr id="0" name=""/>
        <dsp:cNvSpPr/>
      </dsp:nvSpPr>
      <dsp:spPr>
        <a:xfrm>
          <a:off x="298158" y="1454253"/>
          <a:ext cx="542106" cy="542106"/>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D9E2413C-80EF-461C-9C99-A401BF3616B6}">
      <dsp:nvSpPr>
        <dsp:cNvPr id="0" name=""/>
        <dsp:cNvSpPr/>
      </dsp:nvSpPr>
      <dsp:spPr>
        <a:xfrm>
          <a:off x="1138424" y="1232482"/>
          <a:ext cx="4786458" cy="9856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4314" tIns="104314" rIns="104314" bIns="104314" numCol="1" spcCol="1270" anchor="ctr" anchorCtr="0">
          <a:noAutofit/>
        </a:bodyPr>
        <a:lstStyle/>
        <a:p>
          <a:pPr marL="0" lvl="0" indent="0" algn="l" defTabSz="755650">
            <a:lnSpc>
              <a:spcPct val="100000"/>
            </a:lnSpc>
            <a:spcBef>
              <a:spcPct val="0"/>
            </a:spcBef>
            <a:spcAft>
              <a:spcPct val="35000"/>
            </a:spcAft>
            <a:buNone/>
          </a:pPr>
          <a:r>
            <a:rPr lang="en-US" sz="1700" kern="1200"/>
            <a:t>Misleading insights of cell interactions.</a:t>
          </a:r>
        </a:p>
      </dsp:txBody>
      <dsp:txXfrm>
        <a:off x="1138424" y="1232482"/>
        <a:ext cx="4786458" cy="985648"/>
      </dsp:txXfrm>
    </dsp:sp>
    <dsp:sp modelId="{E46B483D-D444-4444-AC4F-71F8C7E56342}">
      <dsp:nvSpPr>
        <dsp:cNvPr id="0" name=""/>
        <dsp:cNvSpPr/>
      </dsp:nvSpPr>
      <dsp:spPr>
        <a:xfrm>
          <a:off x="0" y="2464543"/>
          <a:ext cx="5924883" cy="985648"/>
        </a:xfrm>
        <a:prstGeom prst="roundRect">
          <a:avLst>
            <a:gd name="adj" fmla="val 10000"/>
          </a:avLst>
        </a:prstGeom>
        <a:solidFill>
          <a:schemeClr val="tx2">
            <a:lumMod val="10000"/>
            <a:lumOff val="90000"/>
          </a:schemeClr>
        </a:solidFill>
        <a:ln>
          <a:noFill/>
        </a:ln>
        <a:effectLst/>
      </dsp:spPr>
      <dsp:style>
        <a:lnRef idx="0">
          <a:scrgbClr r="0" g="0" b="0"/>
        </a:lnRef>
        <a:fillRef idx="1">
          <a:scrgbClr r="0" g="0" b="0"/>
        </a:fillRef>
        <a:effectRef idx="2">
          <a:scrgbClr r="0" g="0" b="0"/>
        </a:effectRef>
        <a:fontRef idx="minor"/>
      </dsp:style>
    </dsp:sp>
    <dsp:sp modelId="{FC17CC0B-9517-4BEB-BEF3-C43F6A57C7CB}">
      <dsp:nvSpPr>
        <dsp:cNvPr id="0" name=""/>
        <dsp:cNvSpPr/>
      </dsp:nvSpPr>
      <dsp:spPr>
        <a:xfrm>
          <a:off x="298158" y="2686314"/>
          <a:ext cx="542106" cy="542106"/>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84C2D04A-201B-4C59-A188-480D70F6AB12}">
      <dsp:nvSpPr>
        <dsp:cNvPr id="0" name=""/>
        <dsp:cNvSpPr/>
      </dsp:nvSpPr>
      <dsp:spPr>
        <a:xfrm>
          <a:off x="1138424" y="2464543"/>
          <a:ext cx="4786458" cy="9856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4314" tIns="104314" rIns="104314" bIns="104314" numCol="1" spcCol="1270" anchor="ctr" anchorCtr="0">
          <a:noAutofit/>
        </a:bodyPr>
        <a:lstStyle/>
        <a:p>
          <a:pPr marL="0" lvl="0" indent="0" algn="l" defTabSz="755650">
            <a:lnSpc>
              <a:spcPct val="100000"/>
            </a:lnSpc>
            <a:spcBef>
              <a:spcPct val="0"/>
            </a:spcBef>
            <a:spcAft>
              <a:spcPct val="35000"/>
            </a:spcAft>
            <a:buNone/>
          </a:pPr>
          <a:r>
            <a:rPr lang="en-US" sz="1700" kern="1200"/>
            <a:t>Understanding cell interactions over time - key for accurate conclusions in treatment decisions.</a:t>
          </a:r>
        </a:p>
      </dsp:txBody>
      <dsp:txXfrm>
        <a:off x="1138424" y="2464543"/>
        <a:ext cx="4786458" cy="9856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B27AAB-2034-4981-9583-4CE87534D139}">
      <dsp:nvSpPr>
        <dsp:cNvPr id="0" name=""/>
        <dsp:cNvSpPr/>
      </dsp:nvSpPr>
      <dsp:spPr>
        <a:xfrm>
          <a:off x="0" y="420"/>
          <a:ext cx="7354529" cy="984055"/>
        </a:xfrm>
        <a:prstGeom prst="roundRect">
          <a:avLst>
            <a:gd name="adj" fmla="val 1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252B0920-34A5-4D6C-A23D-4718C1CA67A0}">
      <dsp:nvSpPr>
        <dsp:cNvPr id="0" name=""/>
        <dsp:cNvSpPr/>
      </dsp:nvSpPr>
      <dsp:spPr>
        <a:xfrm>
          <a:off x="297676" y="221833"/>
          <a:ext cx="541230" cy="541230"/>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7C64FF20-B45E-411E-8427-546D4DDC9148}">
      <dsp:nvSpPr>
        <dsp:cNvPr id="0" name=""/>
        <dsp:cNvSpPr/>
      </dsp:nvSpPr>
      <dsp:spPr>
        <a:xfrm>
          <a:off x="1136583" y="420"/>
          <a:ext cx="6217945" cy="984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4146" tIns="104146" rIns="104146" bIns="104146" numCol="1" spcCol="1270" anchor="ctr" anchorCtr="0">
          <a:noAutofit/>
        </a:bodyPr>
        <a:lstStyle/>
        <a:p>
          <a:pPr marL="0" lvl="0" indent="0" algn="l" defTabSz="800100">
            <a:lnSpc>
              <a:spcPct val="100000"/>
            </a:lnSpc>
            <a:spcBef>
              <a:spcPct val="0"/>
            </a:spcBef>
            <a:spcAft>
              <a:spcPct val="35000"/>
            </a:spcAft>
            <a:buNone/>
          </a:pPr>
          <a:r>
            <a:rPr lang="en-GB" sz="1800" b="0" i="0" kern="1200" baseline="0" dirty="0"/>
            <a:t>Organize the genomic data of 5 tissues for RNA velocity analysis.</a:t>
          </a:r>
          <a:endParaRPr lang="en-US" sz="1800" kern="1200" dirty="0"/>
        </a:p>
      </dsp:txBody>
      <dsp:txXfrm>
        <a:off x="1136583" y="420"/>
        <a:ext cx="6217945" cy="984055"/>
      </dsp:txXfrm>
    </dsp:sp>
    <dsp:sp modelId="{5BC606A7-F094-4710-9A15-4E92006EB01C}">
      <dsp:nvSpPr>
        <dsp:cNvPr id="0" name=""/>
        <dsp:cNvSpPr/>
      </dsp:nvSpPr>
      <dsp:spPr>
        <a:xfrm>
          <a:off x="0" y="1230489"/>
          <a:ext cx="7354529" cy="984055"/>
        </a:xfrm>
        <a:prstGeom prst="roundRect">
          <a:avLst>
            <a:gd name="adj" fmla="val 1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005D5CE8-923D-4850-9127-80859CFDFFB5}">
      <dsp:nvSpPr>
        <dsp:cNvPr id="0" name=""/>
        <dsp:cNvSpPr/>
      </dsp:nvSpPr>
      <dsp:spPr>
        <a:xfrm>
          <a:off x="297676" y="1451902"/>
          <a:ext cx="541230" cy="54123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52E6D109-880D-4981-9D91-6C7E8C422B4D}">
      <dsp:nvSpPr>
        <dsp:cNvPr id="0" name=""/>
        <dsp:cNvSpPr/>
      </dsp:nvSpPr>
      <dsp:spPr>
        <a:xfrm>
          <a:off x="1136583" y="1230489"/>
          <a:ext cx="6217945" cy="984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4146" tIns="104146" rIns="104146" bIns="104146" numCol="1" spcCol="1270" anchor="ctr" anchorCtr="0">
          <a:noAutofit/>
        </a:bodyPr>
        <a:lstStyle/>
        <a:p>
          <a:pPr marL="0" lvl="0" indent="0" algn="l" defTabSz="800100">
            <a:lnSpc>
              <a:spcPct val="100000"/>
            </a:lnSpc>
            <a:spcBef>
              <a:spcPct val="0"/>
            </a:spcBef>
            <a:spcAft>
              <a:spcPct val="35000"/>
            </a:spcAft>
            <a:buNone/>
          </a:pPr>
          <a:r>
            <a:rPr lang="en-GB" sz="1800" b="0" i="0" kern="1200" baseline="0" dirty="0"/>
            <a:t>Implement RNA velocity on our gene expression dataset.</a:t>
          </a:r>
          <a:endParaRPr lang="en-US" sz="1800" kern="1200" dirty="0"/>
        </a:p>
      </dsp:txBody>
      <dsp:txXfrm>
        <a:off x="1136583" y="1230489"/>
        <a:ext cx="6217945" cy="984055"/>
      </dsp:txXfrm>
    </dsp:sp>
    <dsp:sp modelId="{6F219931-BCB1-4811-887D-9B79AE1BCEE8}">
      <dsp:nvSpPr>
        <dsp:cNvPr id="0" name=""/>
        <dsp:cNvSpPr/>
      </dsp:nvSpPr>
      <dsp:spPr>
        <a:xfrm>
          <a:off x="0" y="2444538"/>
          <a:ext cx="7354529" cy="984055"/>
        </a:xfrm>
        <a:prstGeom prst="roundRect">
          <a:avLst>
            <a:gd name="adj" fmla="val 1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CD267758-225B-41D8-9C2C-AC259C98ADB5}">
      <dsp:nvSpPr>
        <dsp:cNvPr id="0" name=""/>
        <dsp:cNvSpPr/>
      </dsp:nvSpPr>
      <dsp:spPr>
        <a:xfrm>
          <a:off x="297676" y="2681971"/>
          <a:ext cx="541230" cy="541230"/>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84BC183F-62DF-4293-B518-1EA8FD9330E2}">
      <dsp:nvSpPr>
        <dsp:cNvPr id="0" name=""/>
        <dsp:cNvSpPr/>
      </dsp:nvSpPr>
      <dsp:spPr>
        <a:xfrm>
          <a:off x="1136583" y="2460559"/>
          <a:ext cx="6217945" cy="984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4146" tIns="104146" rIns="104146" bIns="104146" numCol="1" spcCol="1270" anchor="ctr" anchorCtr="0">
          <a:noAutofit/>
        </a:bodyPr>
        <a:lstStyle/>
        <a:p>
          <a:pPr marL="0" lvl="0" indent="0" algn="l" defTabSz="800100">
            <a:lnSpc>
              <a:spcPct val="100000"/>
            </a:lnSpc>
            <a:spcBef>
              <a:spcPct val="0"/>
            </a:spcBef>
            <a:spcAft>
              <a:spcPct val="35000"/>
            </a:spcAft>
            <a:buNone/>
          </a:pPr>
          <a:r>
            <a:rPr lang="en-GB" sz="1800" kern="1200" dirty="0"/>
            <a:t>Identifying immune cells – cancer cells interactions.</a:t>
          </a:r>
          <a:endParaRPr lang="en-US" sz="1800" kern="1200" dirty="0"/>
        </a:p>
      </dsp:txBody>
      <dsp:txXfrm>
        <a:off x="1136583" y="2460559"/>
        <a:ext cx="6217945" cy="98405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FBEAC2-C7FA-4A49-80C8-A25284777174}">
      <dsp:nvSpPr>
        <dsp:cNvPr id="0" name=""/>
        <dsp:cNvSpPr/>
      </dsp:nvSpPr>
      <dsp:spPr>
        <a:xfrm>
          <a:off x="0" y="0"/>
          <a:ext cx="6395450" cy="901771"/>
        </a:xfrm>
        <a:prstGeom prst="roundRect">
          <a:avLst>
            <a:gd name="adj" fmla="val 10000"/>
          </a:avLst>
        </a:prstGeom>
        <a:solidFill>
          <a:schemeClr val="tx2">
            <a:lumMod val="50000"/>
            <a:lumOff val="5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1800" b="0" i="0" kern="1200" baseline="0" dirty="0">
              <a:solidFill>
                <a:prstClr val="black"/>
              </a:solidFill>
              <a:latin typeface="Aptos" panose="02110004020202020204"/>
              <a:ea typeface="+mn-ea"/>
              <a:cs typeface="+mn-cs"/>
            </a:rPr>
            <a:t>Data preprocessing for RNA velocity calculation.</a:t>
          </a:r>
          <a:endParaRPr lang="en-US" sz="1800" b="0" i="0" kern="1200" baseline="0" dirty="0">
            <a:solidFill>
              <a:prstClr val="black"/>
            </a:solidFill>
            <a:latin typeface="Aptos" panose="02110004020202020204"/>
            <a:ea typeface="+mn-ea"/>
            <a:cs typeface="+mn-cs"/>
          </a:endParaRPr>
        </a:p>
      </dsp:txBody>
      <dsp:txXfrm>
        <a:off x="26412" y="26412"/>
        <a:ext cx="5346168" cy="848947"/>
      </dsp:txXfrm>
    </dsp:sp>
    <dsp:sp modelId="{FDA56D9A-34FC-4F6D-BA44-BFA4B7AECA51}">
      <dsp:nvSpPr>
        <dsp:cNvPr id="0" name=""/>
        <dsp:cNvSpPr/>
      </dsp:nvSpPr>
      <dsp:spPr>
        <a:xfrm>
          <a:off x="535618" y="1065729"/>
          <a:ext cx="6395450" cy="901771"/>
        </a:xfrm>
        <a:prstGeom prst="roundRect">
          <a:avLst>
            <a:gd name="adj" fmla="val 10000"/>
          </a:avLst>
        </a:prstGeom>
        <a:solidFill>
          <a:schemeClr val="tx2">
            <a:lumMod val="10000"/>
            <a:lumOff val="9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b="0" i="0" kern="1200" baseline="0" dirty="0"/>
            <a:t>Hyperparameter selection for optimal results.</a:t>
          </a:r>
          <a:endParaRPr lang="en-US" sz="1800" kern="1200" dirty="0"/>
        </a:p>
      </dsp:txBody>
      <dsp:txXfrm>
        <a:off x="562030" y="1092141"/>
        <a:ext cx="5220856" cy="848947"/>
      </dsp:txXfrm>
    </dsp:sp>
    <dsp:sp modelId="{A9E3EC55-98F6-4F67-819F-C56B8CB011EB}">
      <dsp:nvSpPr>
        <dsp:cNvPr id="0" name=""/>
        <dsp:cNvSpPr/>
      </dsp:nvSpPr>
      <dsp:spPr>
        <a:xfrm>
          <a:off x="1063243" y="2131459"/>
          <a:ext cx="6395450" cy="901771"/>
        </a:xfrm>
        <a:prstGeom prst="roundRect">
          <a:avLst>
            <a:gd name="adj" fmla="val 10000"/>
          </a:avLst>
        </a:prstGeom>
        <a:solidFill>
          <a:srgbClr val="0E2841">
            <a:lumMod val="10000"/>
            <a:lumOff val="9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800100">
            <a:lnSpc>
              <a:spcPct val="90000"/>
            </a:lnSpc>
            <a:spcBef>
              <a:spcPct val="0"/>
            </a:spcBef>
            <a:spcAft>
              <a:spcPct val="35000"/>
            </a:spcAft>
            <a:buNone/>
          </a:pPr>
          <a:r>
            <a:rPr lang="en-GB" sz="1800" kern="1200" dirty="0"/>
            <a:t>RNA velocity estimation and </a:t>
          </a:r>
          <a:r>
            <a:rPr lang="en-GB" sz="1800" b="0" i="0" kern="1200" baseline="0" dirty="0">
              <a:solidFill>
                <a:prstClr val="black"/>
              </a:solidFill>
              <a:latin typeface="Aptos" panose="02110004020202020204"/>
              <a:ea typeface="+mn-ea"/>
              <a:cs typeface="+mn-cs"/>
            </a:rPr>
            <a:t>future</a:t>
          </a:r>
          <a:r>
            <a:rPr lang="en-GB" sz="1800" kern="1200" dirty="0"/>
            <a:t> gene expression vector calculation.</a:t>
          </a:r>
          <a:endParaRPr lang="en-US" sz="1800" kern="1200" dirty="0"/>
        </a:p>
      </dsp:txBody>
      <dsp:txXfrm>
        <a:off x="1089655" y="2157871"/>
        <a:ext cx="5228850" cy="848947"/>
      </dsp:txXfrm>
    </dsp:sp>
    <dsp:sp modelId="{A95846A6-6F6F-4E3D-84BC-DC0524CA59AF}">
      <dsp:nvSpPr>
        <dsp:cNvPr id="0" name=""/>
        <dsp:cNvSpPr/>
      </dsp:nvSpPr>
      <dsp:spPr>
        <a:xfrm>
          <a:off x="1598862" y="3197189"/>
          <a:ext cx="6395450" cy="901771"/>
        </a:xfrm>
        <a:prstGeom prst="roundRect">
          <a:avLst>
            <a:gd name="adj" fmla="val 10000"/>
          </a:avLst>
        </a:prstGeom>
        <a:solidFill>
          <a:srgbClr val="0E2841">
            <a:lumMod val="10000"/>
            <a:lumOff val="9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1800" b="0" i="0" kern="1200" baseline="0" dirty="0">
              <a:solidFill>
                <a:prstClr val="black"/>
              </a:solidFill>
              <a:latin typeface="Aptos" panose="02110004020202020204"/>
              <a:ea typeface="+mn-ea"/>
              <a:cs typeface="+mn-cs"/>
            </a:rPr>
            <a:t>Results and conclusions</a:t>
          </a:r>
        </a:p>
      </dsp:txBody>
      <dsp:txXfrm>
        <a:off x="1625274" y="3223601"/>
        <a:ext cx="5220856" cy="848947"/>
      </dsp:txXfrm>
    </dsp:sp>
    <dsp:sp modelId="{EB8CFE94-0493-4FF5-8A75-B79AFBD01447}">
      <dsp:nvSpPr>
        <dsp:cNvPr id="0" name=""/>
        <dsp:cNvSpPr/>
      </dsp:nvSpPr>
      <dsp:spPr>
        <a:xfrm>
          <a:off x="5809298" y="69067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5941182" y="690674"/>
        <a:ext cx="322383" cy="441079"/>
      </dsp:txXfrm>
    </dsp:sp>
    <dsp:sp modelId="{494CE8CA-D3A1-492A-9E06-9CA346E2B42C}">
      <dsp:nvSpPr>
        <dsp:cNvPr id="0" name=""/>
        <dsp:cNvSpPr/>
      </dsp:nvSpPr>
      <dsp:spPr>
        <a:xfrm>
          <a:off x="6344917" y="175640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6476801" y="1756404"/>
        <a:ext cx="322383" cy="441079"/>
      </dsp:txXfrm>
    </dsp:sp>
    <dsp:sp modelId="{E44EA8B5-50BE-485D-8069-6E61B345EFA5}">
      <dsp:nvSpPr>
        <dsp:cNvPr id="0" name=""/>
        <dsp:cNvSpPr/>
      </dsp:nvSpPr>
      <dsp:spPr>
        <a:xfrm>
          <a:off x="6872542" y="282213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7004426" y="2822134"/>
        <a:ext cx="322383" cy="44107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92F8A0-91D3-4BBE-8965-AFF53A36AF33}">
      <dsp:nvSpPr>
        <dsp:cNvPr id="0" name=""/>
        <dsp:cNvSpPr/>
      </dsp:nvSpPr>
      <dsp:spPr>
        <a:xfrm>
          <a:off x="0" y="433"/>
          <a:ext cx="5516510" cy="1013430"/>
        </a:xfrm>
        <a:prstGeom prst="roundRect">
          <a:avLst>
            <a:gd name="adj" fmla="val 10000"/>
          </a:avLst>
        </a:prstGeom>
        <a:solidFill>
          <a:srgbClr val="0F9ED5">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5F03280D-386E-4B64-A525-D39DA08B4FC1}">
      <dsp:nvSpPr>
        <dsp:cNvPr id="0" name=""/>
        <dsp:cNvSpPr/>
      </dsp:nvSpPr>
      <dsp:spPr>
        <a:xfrm>
          <a:off x="306562" y="228454"/>
          <a:ext cx="557386" cy="557386"/>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1213EA-3FE4-4C92-8B09-DA22BC678589}">
      <dsp:nvSpPr>
        <dsp:cNvPr id="0" name=""/>
        <dsp:cNvSpPr/>
      </dsp:nvSpPr>
      <dsp:spPr>
        <a:xfrm>
          <a:off x="1079072" y="433"/>
          <a:ext cx="4345999" cy="1013430"/>
        </a:xfrm>
        <a:prstGeom prst="rect">
          <a:avLst/>
        </a:prstGeom>
        <a:solidFill>
          <a:srgbClr val="0F9ED5">
            <a:tint val="40000"/>
            <a:hueOff val="0"/>
            <a:satOff val="0"/>
            <a:lumOff val="0"/>
            <a:alphaOff val="0"/>
          </a:srgbClr>
        </a:solidFill>
        <a:ln>
          <a:noFill/>
        </a:ln>
        <a:effectLst/>
      </dsp:spPr>
      <dsp:style>
        <a:lnRef idx="0">
          <a:scrgbClr r="0" g="0" b="0"/>
        </a:lnRef>
        <a:fillRef idx="0">
          <a:scrgbClr r="0" g="0" b="0"/>
        </a:fillRef>
        <a:effectRef idx="0">
          <a:scrgbClr r="0" g="0" b="0"/>
        </a:effectRef>
        <a:fontRef idx="minor"/>
      </dsp:style>
      <dsp:txBody>
        <a:bodyPr spcFirstLastPara="0" vert="horz" wrap="square" lIns="107255" tIns="107255" rIns="107255" bIns="107255" numCol="1" spcCol="1270" anchor="ctr" anchorCtr="0">
          <a:noAutofit/>
        </a:bodyPr>
        <a:lstStyle/>
        <a:p>
          <a:pPr marL="0" lvl="0" indent="0" algn="l" defTabSz="755650">
            <a:lnSpc>
              <a:spcPct val="100000"/>
            </a:lnSpc>
            <a:spcBef>
              <a:spcPct val="0"/>
            </a:spcBef>
            <a:spcAft>
              <a:spcPct val="35000"/>
            </a:spcAft>
            <a:buNone/>
          </a:pPr>
          <a:r>
            <a:rPr lang="en-US" sz="1700" kern="1200" dirty="0"/>
            <a:t>When gene expression starts, we expect more transcripts in the nucleus than outside (red).</a:t>
          </a:r>
        </a:p>
      </dsp:txBody>
      <dsp:txXfrm>
        <a:off x="1079072" y="433"/>
        <a:ext cx="4345999" cy="1013430"/>
      </dsp:txXfrm>
    </dsp:sp>
    <dsp:sp modelId="{15032937-755D-4B56-81AD-33C2ECF7CB78}">
      <dsp:nvSpPr>
        <dsp:cNvPr id="0" name=""/>
        <dsp:cNvSpPr/>
      </dsp:nvSpPr>
      <dsp:spPr>
        <a:xfrm>
          <a:off x="0" y="1267220"/>
          <a:ext cx="5516510" cy="1013430"/>
        </a:xfrm>
        <a:prstGeom prst="roundRect">
          <a:avLst>
            <a:gd name="adj" fmla="val 10000"/>
          </a:avLst>
        </a:prstGeom>
        <a:solidFill>
          <a:srgbClr val="0F9ED5">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E6B44B49-69A5-43B0-B6C8-8E20CC15AB3C}">
      <dsp:nvSpPr>
        <dsp:cNvPr id="0" name=""/>
        <dsp:cNvSpPr/>
      </dsp:nvSpPr>
      <dsp:spPr>
        <a:xfrm>
          <a:off x="306562" y="1495242"/>
          <a:ext cx="557386" cy="557386"/>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EB6822D-7166-4330-8ECE-FCA32F79B76C}">
      <dsp:nvSpPr>
        <dsp:cNvPr id="0" name=""/>
        <dsp:cNvSpPr/>
      </dsp:nvSpPr>
      <dsp:spPr>
        <a:xfrm>
          <a:off x="1021922" y="1267220"/>
          <a:ext cx="4345999" cy="1013430"/>
        </a:xfrm>
        <a:prstGeom prst="rect">
          <a:avLst/>
        </a:prstGeom>
        <a:solidFill>
          <a:srgbClr val="0F9ED5">
            <a:tint val="40000"/>
            <a:hueOff val="0"/>
            <a:satOff val="0"/>
            <a:lumOff val="0"/>
            <a:alphaOff val="0"/>
          </a:srgbClr>
        </a:solidFill>
        <a:ln>
          <a:noFill/>
        </a:ln>
        <a:effectLst/>
      </dsp:spPr>
      <dsp:style>
        <a:lnRef idx="0">
          <a:scrgbClr r="0" g="0" b="0"/>
        </a:lnRef>
        <a:fillRef idx="0">
          <a:scrgbClr r="0" g="0" b="0"/>
        </a:fillRef>
        <a:effectRef idx="0">
          <a:scrgbClr r="0" g="0" b="0"/>
        </a:effectRef>
        <a:fontRef idx="minor"/>
      </dsp:style>
      <dsp:txBody>
        <a:bodyPr spcFirstLastPara="0" vert="horz" wrap="square" lIns="107255" tIns="107255" rIns="107255" bIns="107255" numCol="1" spcCol="1270" anchor="ctr" anchorCtr="0">
          <a:noAutofit/>
        </a:bodyPr>
        <a:lstStyle/>
        <a:p>
          <a:pPr marL="0" lvl="0" indent="0" algn="l" defTabSz="755650">
            <a:lnSpc>
              <a:spcPct val="100000"/>
            </a:lnSpc>
            <a:spcBef>
              <a:spcPct val="0"/>
            </a:spcBef>
            <a:spcAft>
              <a:spcPct val="35000"/>
            </a:spcAft>
            <a:buNone/>
          </a:pPr>
          <a:r>
            <a:rPr lang="en-US" sz="1700" kern="1200" dirty="0"/>
            <a:t>Spliced transcripts represent mature mRNA ready for translation in the cytoplasm.</a:t>
          </a:r>
        </a:p>
      </dsp:txBody>
      <dsp:txXfrm>
        <a:off x="1021922" y="1267220"/>
        <a:ext cx="4345999" cy="1013430"/>
      </dsp:txXfrm>
    </dsp:sp>
    <dsp:sp modelId="{77D2A122-81D2-4443-ADA1-76A53CEFE29C}">
      <dsp:nvSpPr>
        <dsp:cNvPr id="0" name=""/>
        <dsp:cNvSpPr/>
      </dsp:nvSpPr>
      <dsp:spPr>
        <a:xfrm>
          <a:off x="0" y="2534008"/>
          <a:ext cx="5516510" cy="1013430"/>
        </a:xfrm>
        <a:prstGeom prst="roundRect">
          <a:avLst>
            <a:gd name="adj" fmla="val 10000"/>
          </a:avLst>
        </a:prstGeom>
        <a:solidFill>
          <a:srgbClr val="0F9ED5">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F3E2DB98-D605-42CF-A6F5-805F55AC204D}">
      <dsp:nvSpPr>
        <dsp:cNvPr id="0" name=""/>
        <dsp:cNvSpPr/>
      </dsp:nvSpPr>
      <dsp:spPr>
        <a:xfrm>
          <a:off x="306562" y="2762030"/>
          <a:ext cx="557386" cy="557386"/>
        </a:xfrm>
        <a:prstGeom prst="rect">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0CD565-088A-4FCE-AC3E-3526FA6985C1}">
      <dsp:nvSpPr>
        <dsp:cNvPr id="0" name=""/>
        <dsp:cNvSpPr/>
      </dsp:nvSpPr>
      <dsp:spPr>
        <a:xfrm>
          <a:off x="1044782" y="2534008"/>
          <a:ext cx="4345999" cy="10134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255" tIns="107255" rIns="107255" bIns="107255" numCol="1" spcCol="1270" anchor="ctr" anchorCtr="0">
          <a:noAutofit/>
        </a:bodyPr>
        <a:lstStyle/>
        <a:p>
          <a:pPr marL="0" lvl="0" indent="0" algn="l" defTabSz="755650">
            <a:lnSpc>
              <a:spcPct val="100000"/>
            </a:lnSpc>
            <a:spcBef>
              <a:spcPct val="0"/>
            </a:spcBef>
            <a:spcAft>
              <a:spcPct val="35000"/>
            </a:spcAft>
            <a:buNone/>
          </a:pPr>
          <a:r>
            <a:rPr lang="en-US" sz="1700" kern="1200" dirty="0"/>
            <a:t>Cell interaction can trigger gene </a:t>
          </a:r>
          <a:r>
            <a:rPr lang="en-US" sz="1700" kern="1200" dirty="0">
              <a:solidFill>
                <a:prstClr val="black">
                  <a:hueOff val="0"/>
                  <a:satOff val="0"/>
                  <a:lumOff val="0"/>
                  <a:alphaOff val="0"/>
                </a:prstClr>
              </a:solidFill>
              <a:latin typeface="Aptos" panose="02110004020202020204"/>
              <a:ea typeface="+mn-ea"/>
              <a:cs typeface="+mn-cs"/>
            </a:rPr>
            <a:t>induction</a:t>
          </a:r>
          <a:r>
            <a:rPr lang="en-US" sz="1700" kern="1200" dirty="0"/>
            <a:t> (red) or repression (blue).</a:t>
          </a:r>
        </a:p>
      </dsp:txBody>
      <dsp:txXfrm>
        <a:off x="1044782" y="2534008"/>
        <a:ext cx="4345999" cy="101343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FBEAC2-C7FA-4A49-80C8-A25284777174}">
      <dsp:nvSpPr>
        <dsp:cNvPr id="0" name=""/>
        <dsp:cNvSpPr/>
      </dsp:nvSpPr>
      <dsp:spPr>
        <a:xfrm>
          <a:off x="0" y="0"/>
          <a:ext cx="6395450" cy="901771"/>
        </a:xfrm>
        <a:prstGeom prst="roundRect">
          <a:avLst>
            <a:gd name="adj" fmla="val 10000"/>
          </a:avLst>
        </a:prstGeom>
        <a:solidFill>
          <a:srgbClr val="0E2841">
            <a:lumMod val="10000"/>
            <a:lumOff val="9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1800" kern="1200" dirty="0">
              <a:solidFill>
                <a:prstClr val="black"/>
              </a:solidFill>
              <a:latin typeface="Aptos" panose="02110004020202020204"/>
              <a:ea typeface="+mn-ea"/>
              <a:cs typeface="+mn-cs"/>
            </a:rPr>
            <a:t>Data preprocessing for RNA velocity calculation.</a:t>
          </a:r>
          <a:endParaRPr lang="en-US" sz="1800" kern="1200" dirty="0">
            <a:solidFill>
              <a:prstClr val="black"/>
            </a:solidFill>
            <a:latin typeface="Aptos" panose="02110004020202020204"/>
            <a:ea typeface="+mn-ea"/>
            <a:cs typeface="+mn-cs"/>
          </a:endParaRPr>
        </a:p>
      </dsp:txBody>
      <dsp:txXfrm>
        <a:off x="26412" y="26412"/>
        <a:ext cx="5346168" cy="848947"/>
      </dsp:txXfrm>
    </dsp:sp>
    <dsp:sp modelId="{FDA56D9A-34FC-4F6D-BA44-BFA4B7AECA51}">
      <dsp:nvSpPr>
        <dsp:cNvPr id="0" name=""/>
        <dsp:cNvSpPr/>
      </dsp:nvSpPr>
      <dsp:spPr>
        <a:xfrm>
          <a:off x="535618" y="1065729"/>
          <a:ext cx="6395450" cy="901771"/>
        </a:xfrm>
        <a:prstGeom prst="roundRect">
          <a:avLst>
            <a:gd name="adj" fmla="val 10000"/>
          </a:avLst>
        </a:prstGeom>
        <a:solidFill>
          <a:srgbClr val="0E2841">
            <a:lumMod val="50000"/>
            <a:lumOff val="5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1800" b="0" i="0" kern="1200" baseline="0" dirty="0">
              <a:solidFill>
                <a:prstClr val="black"/>
              </a:solidFill>
              <a:latin typeface="Aptos" panose="02110004020202020204"/>
              <a:ea typeface="+mn-ea"/>
              <a:cs typeface="+mn-cs"/>
            </a:rPr>
            <a:t>Hyperparameter selection for optimal results.</a:t>
          </a:r>
          <a:endParaRPr lang="en-US" sz="1800" b="0" i="0" kern="1200" baseline="0" dirty="0">
            <a:solidFill>
              <a:prstClr val="black"/>
            </a:solidFill>
            <a:latin typeface="Aptos" panose="02110004020202020204"/>
            <a:ea typeface="+mn-ea"/>
            <a:cs typeface="+mn-cs"/>
          </a:endParaRPr>
        </a:p>
      </dsp:txBody>
      <dsp:txXfrm>
        <a:off x="562030" y="1092141"/>
        <a:ext cx="5220856" cy="848947"/>
      </dsp:txXfrm>
    </dsp:sp>
    <dsp:sp modelId="{A9E3EC55-98F6-4F67-819F-C56B8CB011EB}">
      <dsp:nvSpPr>
        <dsp:cNvPr id="0" name=""/>
        <dsp:cNvSpPr/>
      </dsp:nvSpPr>
      <dsp:spPr>
        <a:xfrm>
          <a:off x="1063243" y="2131459"/>
          <a:ext cx="6395450" cy="901771"/>
        </a:xfrm>
        <a:prstGeom prst="roundRect">
          <a:avLst>
            <a:gd name="adj" fmla="val 10000"/>
          </a:avLst>
        </a:prstGeom>
        <a:solidFill>
          <a:srgbClr val="0E2841">
            <a:lumMod val="10000"/>
            <a:lumOff val="9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800100">
            <a:lnSpc>
              <a:spcPct val="90000"/>
            </a:lnSpc>
            <a:spcBef>
              <a:spcPct val="0"/>
            </a:spcBef>
            <a:spcAft>
              <a:spcPct val="35000"/>
            </a:spcAft>
            <a:buNone/>
          </a:pPr>
          <a:r>
            <a:rPr lang="en-GB" sz="1800" kern="1200" dirty="0"/>
            <a:t>RNA velocity estimation and </a:t>
          </a:r>
          <a:r>
            <a:rPr lang="en-GB" sz="1800" b="0" i="0" kern="1200" baseline="0" dirty="0">
              <a:solidFill>
                <a:prstClr val="black"/>
              </a:solidFill>
              <a:latin typeface="Aptos" panose="02110004020202020204"/>
              <a:ea typeface="+mn-ea"/>
              <a:cs typeface="+mn-cs"/>
            </a:rPr>
            <a:t>future</a:t>
          </a:r>
          <a:r>
            <a:rPr lang="en-GB" sz="1800" kern="1200" dirty="0"/>
            <a:t> gene expression vector calculation.</a:t>
          </a:r>
          <a:endParaRPr lang="en-US" sz="1800" kern="1200" dirty="0"/>
        </a:p>
      </dsp:txBody>
      <dsp:txXfrm>
        <a:off x="1089655" y="2157871"/>
        <a:ext cx="5228850" cy="848947"/>
      </dsp:txXfrm>
    </dsp:sp>
    <dsp:sp modelId="{A95846A6-6F6F-4E3D-84BC-DC0524CA59AF}">
      <dsp:nvSpPr>
        <dsp:cNvPr id="0" name=""/>
        <dsp:cNvSpPr/>
      </dsp:nvSpPr>
      <dsp:spPr>
        <a:xfrm>
          <a:off x="1598862" y="3197189"/>
          <a:ext cx="6395450" cy="901771"/>
        </a:xfrm>
        <a:prstGeom prst="roundRect">
          <a:avLst>
            <a:gd name="adj" fmla="val 10000"/>
          </a:avLst>
        </a:prstGeom>
        <a:solidFill>
          <a:srgbClr val="0E2841">
            <a:lumMod val="10000"/>
            <a:lumOff val="9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1800" b="0" i="0" kern="1200" baseline="0" dirty="0">
              <a:solidFill>
                <a:prstClr val="black"/>
              </a:solidFill>
              <a:latin typeface="Aptos" panose="02110004020202020204"/>
              <a:ea typeface="+mn-ea"/>
              <a:cs typeface="+mn-cs"/>
            </a:rPr>
            <a:t>Results and conclusions</a:t>
          </a:r>
        </a:p>
      </dsp:txBody>
      <dsp:txXfrm>
        <a:off x="1625274" y="3223601"/>
        <a:ext cx="5220856" cy="848947"/>
      </dsp:txXfrm>
    </dsp:sp>
    <dsp:sp modelId="{EB8CFE94-0493-4FF5-8A75-B79AFBD01447}">
      <dsp:nvSpPr>
        <dsp:cNvPr id="0" name=""/>
        <dsp:cNvSpPr/>
      </dsp:nvSpPr>
      <dsp:spPr>
        <a:xfrm>
          <a:off x="5809298" y="69067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5941182" y="690674"/>
        <a:ext cx="322383" cy="441079"/>
      </dsp:txXfrm>
    </dsp:sp>
    <dsp:sp modelId="{494CE8CA-D3A1-492A-9E06-9CA346E2B42C}">
      <dsp:nvSpPr>
        <dsp:cNvPr id="0" name=""/>
        <dsp:cNvSpPr/>
      </dsp:nvSpPr>
      <dsp:spPr>
        <a:xfrm>
          <a:off x="6344917" y="175640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6476801" y="1756404"/>
        <a:ext cx="322383" cy="441079"/>
      </dsp:txXfrm>
    </dsp:sp>
    <dsp:sp modelId="{E44EA8B5-50BE-485D-8069-6E61B345EFA5}">
      <dsp:nvSpPr>
        <dsp:cNvPr id="0" name=""/>
        <dsp:cNvSpPr/>
      </dsp:nvSpPr>
      <dsp:spPr>
        <a:xfrm>
          <a:off x="6872542" y="282213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004426" y="2822134"/>
        <a:ext cx="322383" cy="44107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FBEAC2-C7FA-4A49-80C8-A25284777174}">
      <dsp:nvSpPr>
        <dsp:cNvPr id="0" name=""/>
        <dsp:cNvSpPr/>
      </dsp:nvSpPr>
      <dsp:spPr>
        <a:xfrm>
          <a:off x="0" y="0"/>
          <a:ext cx="6395450" cy="901771"/>
        </a:xfrm>
        <a:prstGeom prst="roundRect">
          <a:avLst>
            <a:gd name="adj" fmla="val 10000"/>
          </a:avLst>
        </a:prstGeom>
        <a:solidFill>
          <a:srgbClr val="0E2841">
            <a:lumMod val="10000"/>
            <a:lumOff val="9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1800" kern="1200" dirty="0">
              <a:solidFill>
                <a:prstClr val="black"/>
              </a:solidFill>
              <a:latin typeface="Aptos" panose="02110004020202020204"/>
              <a:ea typeface="+mn-ea"/>
              <a:cs typeface="+mn-cs"/>
            </a:rPr>
            <a:t>Data preprocessing for RNA velocity calculation.</a:t>
          </a:r>
          <a:endParaRPr lang="en-US" sz="1800" kern="1200" dirty="0">
            <a:solidFill>
              <a:prstClr val="black"/>
            </a:solidFill>
            <a:latin typeface="Aptos" panose="02110004020202020204"/>
            <a:ea typeface="+mn-ea"/>
            <a:cs typeface="+mn-cs"/>
          </a:endParaRPr>
        </a:p>
      </dsp:txBody>
      <dsp:txXfrm>
        <a:off x="26412" y="26412"/>
        <a:ext cx="5346168" cy="848947"/>
      </dsp:txXfrm>
    </dsp:sp>
    <dsp:sp modelId="{FDA56D9A-34FC-4F6D-BA44-BFA4B7AECA51}">
      <dsp:nvSpPr>
        <dsp:cNvPr id="0" name=""/>
        <dsp:cNvSpPr/>
      </dsp:nvSpPr>
      <dsp:spPr>
        <a:xfrm>
          <a:off x="535618" y="1065729"/>
          <a:ext cx="6395450" cy="901771"/>
        </a:xfrm>
        <a:prstGeom prst="roundRect">
          <a:avLst>
            <a:gd name="adj" fmla="val 10000"/>
          </a:avLst>
        </a:prstGeom>
        <a:solidFill>
          <a:srgbClr val="0E2841">
            <a:lumMod val="10000"/>
            <a:lumOff val="9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1800" kern="1200" dirty="0">
              <a:solidFill>
                <a:prstClr val="black"/>
              </a:solidFill>
              <a:latin typeface="Aptos" panose="02110004020202020204"/>
              <a:ea typeface="+mn-ea"/>
              <a:cs typeface="+mn-cs"/>
            </a:rPr>
            <a:t>Hyperparameter selection for optimal results.</a:t>
          </a:r>
          <a:endParaRPr lang="en-US" sz="1800" kern="1200" dirty="0">
            <a:solidFill>
              <a:prstClr val="black"/>
            </a:solidFill>
            <a:latin typeface="Aptos" panose="02110004020202020204"/>
            <a:ea typeface="+mn-ea"/>
            <a:cs typeface="+mn-cs"/>
          </a:endParaRPr>
        </a:p>
      </dsp:txBody>
      <dsp:txXfrm>
        <a:off x="562030" y="1092141"/>
        <a:ext cx="5220856" cy="848947"/>
      </dsp:txXfrm>
    </dsp:sp>
    <dsp:sp modelId="{A9E3EC55-98F6-4F67-819F-C56B8CB011EB}">
      <dsp:nvSpPr>
        <dsp:cNvPr id="0" name=""/>
        <dsp:cNvSpPr/>
      </dsp:nvSpPr>
      <dsp:spPr>
        <a:xfrm>
          <a:off x="1063243" y="2131459"/>
          <a:ext cx="6395450" cy="901771"/>
        </a:xfrm>
        <a:prstGeom prst="roundRect">
          <a:avLst>
            <a:gd name="adj" fmla="val 10000"/>
          </a:avLst>
        </a:prstGeom>
        <a:solidFill>
          <a:srgbClr val="0E2841">
            <a:lumMod val="50000"/>
            <a:lumOff val="5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1800" b="0" i="0" kern="1200" baseline="0" dirty="0">
              <a:solidFill>
                <a:prstClr val="black"/>
              </a:solidFill>
              <a:latin typeface="Aptos" panose="02110004020202020204"/>
              <a:ea typeface="+mn-ea"/>
              <a:cs typeface="+mn-cs"/>
            </a:rPr>
            <a:t>RNA velocity estimation and future gene expression vector calculation.</a:t>
          </a:r>
          <a:endParaRPr lang="en-US" sz="1800" b="0" i="0" kern="1200" baseline="0" dirty="0">
            <a:solidFill>
              <a:prstClr val="black"/>
            </a:solidFill>
            <a:latin typeface="Aptos" panose="02110004020202020204"/>
            <a:ea typeface="+mn-ea"/>
            <a:cs typeface="+mn-cs"/>
          </a:endParaRPr>
        </a:p>
      </dsp:txBody>
      <dsp:txXfrm>
        <a:off x="1089655" y="2157871"/>
        <a:ext cx="5228850" cy="848947"/>
      </dsp:txXfrm>
    </dsp:sp>
    <dsp:sp modelId="{A95846A6-6F6F-4E3D-84BC-DC0524CA59AF}">
      <dsp:nvSpPr>
        <dsp:cNvPr id="0" name=""/>
        <dsp:cNvSpPr/>
      </dsp:nvSpPr>
      <dsp:spPr>
        <a:xfrm>
          <a:off x="1598862" y="3197189"/>
          <a:ext cx="6395450" cy="901771"/>
        </a:xfrm>
        <a:prstGeom prst="roundRect">
          <a:avLst>
            <a:gd name="adj" fmla="val 10000"/>
          </a:avLst>
        </a:prstGeom>
        <a:solidFill>
          <a:srgbClr val="0E2841">
            <a:lumMod val="10000"/>
            <a:lumOff val="9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1800" b="0" i="0" kern="1200" baseline="0" dirty="0">
              <a:solidFill>
                <a:prstClr val="black"/>
              </a:solidFill>
              <a:latin typeface="Aptos" panose="02110004020202020204"/>
              <a:ea typeface="+mn-ea"/>
              <a:cs typeface="+mn-cs"/>
            </a:rPr>
            <a:t>Results and conclusions</a:t>
          </a:r>
        </a:p>
      </dsp:txBody>
      <dsp:txXfrm>
        <a:off x="1625274" y="3223601"/>
        <a:ext cx="5220856" cy="848947"/>
      </dsp:txXfrm>
    </dsp:sp>
    <dsp:sp modelId="{EB8CFE94-0493-4FF5-8A75-B79AFBD01447}">
      <dsp:nvSpPr>
        <dsp:cNvPr id="0" name=""/>
        <dsp:cNvSpPr/>
      </dsp:nvSpPr>
      <dsp:spPr>
        <a:xfrm>
          <a:off x="5809298" y="69067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5941182" y="690674"/>
        <a:ext cx="322383" cy="441079"/>
      </dsp:txXfrm>
    </dsp:sp>
    <dsp:sp modelId="{494CE8CA-D3A1-492A-9E06-9CA346E2B42C}">
      <dsp:nvSpPr>
        <dsp:cNvPr id="0" name=""/>
        <dsp:cNvSpPr/>
      </dsp:nvSpPr>
      <dsp:spPr>
        <a:xfrm>
          <a:off x="6344917" y="175640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6476801" y="1756404"/>
        <a:ext cx="322383" cy="441079"/>
      </dsp:txXfrm>
    </dsp:sp>
    <dsp:sp modelId="{E44EA8B5-50BE-485D-8069-6E61B345EFA5}">
      <dsp:nvSpPr>
        <dsp:cNvPr id="0" name=""/>
        <dsp:cNvSpPr/>
      </dsp:nvSpPr>
      <dsp:spPr>
        <a:xfrm>
          <a:off x="6872542" y="282213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004426" y="2822134"/>
        <a:ext cx="322383" cy="44107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FBEAC2-C7FA-4A49-80C8-A25284777174}">
      <dsp:nvSpPr>
        <dsp:cNvPr id="0" name=""/>
        <dsp:cNvSpPr/>
      </dsp:nvSpPr>
      <dsp:spPr>
        <a:xfrm>
          <a:off x="0" y="0"/>
          <a:ext cx="6395450" cy="901771"/>
        </a:xfrm>
        <a:prstGeom prst="roundRect">
          <a:avLst>
            <a:gd name="adj" fmla="val 10000"/>
          </a:avLst>
        </a:prstGeom>
        <a:solidFill>
          <a:srgbClr val="0E2841">
            <a:lumMod val="10000"/>
            <a:lumOff val="9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1800" kern="1200" dirty="0">
              <a:solidFill>
                <a:prstClr val="black"/>
              </a:solidFill>
              <a:latin typeface="Aptos" panose="02110004020202020204"/>
              <a:ea typeface="+mn-ea"/>
              <a:cs typeface="+mn-cs"/>
            </a:rPr>
            <a:t>Data preprocessing for RNA velocity calculation.</a:t>
          </a:r>
          <a:endParaRPr lang="en-US" sz="1800" kern="1200" dirty="0">
            <a:solidFill>
              <a:prstClr val="black"/>
            </a:solidFill>
            <a:latin typeface="Aptos" panose="02110004020202020204"/>
            <a:ea typeface="+mn-ea"/>
            <a:cs typeface="+mn-cs"/>
          </a:endParaRPr>
        </a:p>
      </dsp:txBody>
      <dsp:txXfrm>
        <a:off x="26412" y="26412"/>
        <a:ext cx="5346168" cy="848947"/>
      </dsp:txXfrm>
    </dsp:sp>
    <dsp:sp modelId="{FDA56D9A-34FC-4F6D-BA44-BFA4B7AECA51}">
      <dsp:nvSpPr>
        <dsp:cNvPr id="0" name=""/>
        <dsp:cNvSpPr/>
      </dsp:nvSpPr>
      <dsp:spPr>
        <a:xfrm>
          <a:off x="535618" y="1065729"/>
          <a:ext cx="6395450" cy="901771"/>
        </a:xfrm>
        <a:prstGeom prst="roundRect">
          <a:avLst>
            <a:gd name="adj" fmla="val 10000"/>
          </a:avLst>
        </a:prstGeom>
        <a:solidFill>
          <a:srgbClr val="0E2841">
            <a:lumMod val="10000"/>
            <a:lumOff val="9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1800" kern="1200" dirty="0">
              <a:solidFill>
                <a:prstClr val="black"/>
              </a:solidFill>
              <a:latin typeface="Aptos" panose="02110004020202020204"/>
              <a:ea typeface="+mn-ea"/>
              <a:cs typeface="+mn-cs"/>
            </a:rPr>
            <a:t>Hyperparameter selection for optimal results.</a:t>
          </a:r>
          <a:endParaRPr lang="en-US" sz="1800" kern="1200" dirty="0">
            <a:solidFill>
              <a:prstClr val="black"/>
            </a:solidFill>
            <a:latin typeface="Aptos" panose="02110004020202020204"/>
            <a:ea typeface="+mn-ea"/>
            <a:cs typeface="+mn-cs"/>
          </a:endParaRPr>
        </a:p>
      </dsp:txBody>
      <dsp:txXfrm>
        <a:off x="562030" y="1092141"/>
        <a:ext cx="5220856" cy="848947"/>
      </dsp:txXfrm>
    </dsp:sp>
    <dsp:sp modelId="{A9E3EC55-98F6-4F67-819F-C56B8CB011EB}">
      <dsp:nvSpPr>
        <dsp:cNvPr id="0" name=""/>
        <dsp:cNvSpPr/>
      </dsp:nvSpPr>
      <dsp:spPr>
        <a:xfrm>
          <a:off x="1063243" y="2131459"/>
          <a:ext cx="6395450" cy="901771"/>
        </a:xfrm>
        <a:prstGeom prst="roundRect">
          <a:avLst>
            <a:gd name="adj" fmla="val 10000"/>
          </a:avLst>
        </a:prstGeom>
        <a:solidFill>
          <a:srgbClr val="0E2841">
            <a:lumMod val="10000"/>
            <a:lumOff val="9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1800" b="0" i="0" kern="1200" baseline="0" dirty="0">
              <a:solidFill>
                <a:prstClr val="black"/>
              </a:solidFill>
              <a:latin typeface="Aptos" panose="02110004020202020204"/>
              <a:ea typeface="+mn-ea"/>
              <a:cs typeface="+mn-cs"/>
            </a:rPr>
            <a:t>RNA velocity estimation and future gene expression vector calculation.</a:t>
          </a:r>
          <a:endParaRPr lang="en-US" sz="1800" b="0" i="0" kern="1200" baseline="0" dirty="0">
            <a:solidFill>
              <a:prstClr val="black"/>
            </a:solidFill>
            <a:latin typeface="Aptos" panose="02110004020202020204"/>
            <a:ea typeface="+mn-ea"/>
            <a:cs typeface="+mn-cs"/>
          </a:endParaRPr>
        </a:p>
      </dsp:txBody>
      <dsp:txXfrm>
        <a:off x="1089655" y="2157871"/>
        <a:ext cx="5228850" cy="848947"/>
      </dsp:txXfrm>
    </dsp:sp>
    <dsp:sp modelId="{A95846A6-6F6F-4E3D-84BC-DC0524CA59AF}">
      <dsp:nvSpPr>
        <dsp:cNvPr id="0" name=""/>
        <dsp:cNvSpPr/>
      </dsp:nvSpPr>
      <dsp:spPr>
        <a:xfrm>
          <a:off x="1598862" y="3197189"/>
          <a:ext cx="6395450" cy="901771"/>
        </a:xfrm>
        <a:prstGeom prst="roundRect">
          <a:avLst>
            <a:gd name="adj" fmla="val 10000"/>
          </a:avLst>
        </a:prstGeom>
        <a:solidFill>
          <a:srgbClr val="0E2841">
            <a:lumMod val="50000"/>
            <a:lumOff val="50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1800" b="0" i="0" kern="1200" baseline="0" dirty="0">
              <a:solidFill>
                <a:prstClr val="black"/>
              </a:solidFill>
              <a:latin typeface="Aptos" panose="02110004020202020204"/>
              <a:ea typeface="+mn-ea"/>
              <a:cs typeface="+mn-cs"/>
            </a:rPr>
            <a:t>Results and conclusions</a:t>
          </a:r>
        </a:p>
      </dsp:txBody>
      <dsp:txXfrm>
        <a:off x="1625274" y="3223601"/>
        <a:ext cx="5220856" cy="848947"/>
      </dsp:txXfrm>
    </dsp:sp>
    <dsp:sp modelId="{EB8CFE94-0493-4FF5-8A75-B79AFBD01447}">
      <dsp:nvSpPr>
        <dsp:cNvPr id="0" name=""/>
        <dsp:cNvSpPr/>
      </dsp:nvSpPr>
      <dsp:spPr>
        <a:xfrm>
          <a:off x="5809298" y="69067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5941182" y="690674"/>
        <a:ext cx="322383" cy="441079"/>
      </dsp:txXfrm>
    </dsp:sp>
    <dsp:sp modelId="{494CE8CA-D3A1-492A-9E06-9CA346E2B42C}">
      <dsp:nvSpPr>
        <dsp:cNvPr id="0" name=""/>
        <dsp:cNvSpPr/>
      </dsp:nvSpPr>
      <dsp:spPr>
        <a:xfrm>
          <a:off x="6344917" y="175640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6476801" y="1756404"/>
        <a:ext cx="322383" cy="441079"/>
      </dsp:txXfrm>
    </dsp:sp>
    <dsp:sp modelId="{E44EA8B5-50BE-485D-8069-6E61B345EFA5}">
      <dsp:nvSpPr>
        <dsp:cNvPr id="0" name=""/>
        <dsp:cNvSpPr/>
      </dsp:nvSpPr>
      <dsp:spPr>
        <a:xfrm>
          <a:off x="6872542" y="2822134"/>
          <a:ext cx="586151" cy="58615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lumMod val="50000"/>
              <a:alpha val="9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004426" y="2822134"/>
        <a:ext cx="322383" cy="44107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6.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7.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png>
</file>

<file path=ppt/media/image34.png>
</file>

<file path=ppt/media/image35.png>
</file>

<file path=ppt/media/image350.png>
</file>

<file path=ppt/media/image36.png>
</file>

<file path=ppt/media/image360.png>
</file>

<file path=ppt/media/image37.png>
</file>

<file path=ppt/media/image38.png>
</file>

<file path=ppt/media/image380.png>
</file>

<file path=ppt/media/image39.png>
</file>

<file path=ppt/media/image390.png>
</file>

<file path=ppt/media/image4.png>
</file>

<file path=ppt/media/image40.png>
</file>

<file path=ppt/media/image41.jpg>
</file>

<file path=ppt/media/image42.jpg>
</file>

<file path=ppt/media/image43.jpg>
</file>

<file path=ppt/media/image44.png>
</file>

<file path=ppt/media/image45.png>
</file>

<file path=ppt/media/image46.png>
</file>

<file path=ppt/media/image47.png>
</file>

<file path=ppt/media/image48.jpg>
</file>

<file path=ppt/media/image49.png>
</file>

<file path=ppt/media/image5.svg>
</file>

<file path=ppt/media/image50.png>
</file>

<file path=ppt/media/image51.png>
</file>

<file path=ppt/media/image52.png>
</file>

<file path=ppt/media/image53.svg>
</file>

<file path=ppt/media/image54.png>
</file>

<file path=ppt/media/image55.png>
</file>

<file path=ppt/media/image56.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965A1A-FA8D-474E-888F-3CC5CEB554C8}" type="datetimeFigureOut">
              <a:rPr lang="en-IL" smtClean="0"/>
              <a:t>25/09/2024</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E4D589-166D-4035-86A3-479727B23248}" type="slidenum">
              <a:rPr lang="en-IL" smtClean="0"/>
              <a:t>‹#›</a:t>
            </a:fld>
            <a:endParaRPr lang="en-IL"/>
          </a:p>
        </p:txBody>
      </p:sp>
    </p:spTree>
    <p:extLst>
      <p:ext uri="{BB962C8B-B14F-4D97-AF65-F5344CB8AC3E}">
        <p14:creationId xmlns:p14="http://schemas.microsoft.com/office/powerpoint/2010/main" val="2336040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gineering.biu.ac.il/node/12471"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he-IL" b="0" i="0" u="none" dirty="0">
                <a:solidFill>
                  <a:srgbClr val="333333"/>
                </a:solidFill>
                <a:effectLst/>
                <a:latin typeface="Arial" panose="020B0604020202020204" pitchFamily="34" charset="0"/>
                <a:hlinkClick r:id="rId3"/>
              </a:rPr>
              <a:t>ניבוי ביטוי הגנים העתידי בתא באמצעות מידול חישובי</a:t>
            </a:r>
            <a:endParaRPr lang="he-IL" b="0" i="0" u="none" dirty="0">
              <a:solidFill>
                <a:srgbClr val="333333"/>
              </a:solidFill>
              <a:effectLst/>
              <a:latin typeface="Arial" panose="020B0604020202020204" pitchFamily="34" charset="0"/>
            </a:endParaRPr>
          </a:p>
          <a:p>
            <a:endParaRPr lang="he-IL" dirty="0"/>
          </a:p>
        </p:txBody>
      </p:sp>
      <p:sp>
        <p:nvSpPr>
          <p:cNvPr id="4" name="מציין מיקום של מספר שקופית 3"/>
          <p:cNvSpPr>
            <a:spLocks noGrp="1"/>
          </p:cNvSpPr>
          <p:nvPr>
            <p:ph type="sldNum" sz="quarter" idx="5"/>
          </p:nvPr>
        </p:nvSpPr>
        <p:spPr/>
        <p:txBody>
          <a:bodyPr/>
          <a:lstStyle/>
          <a:p>
            <a:fld id="{21E4D589-166D-4035-86A3-479727B23248}" type="slidenum">
              <a:rPr lang="en-IL" smtClean="0"/>
              <a:t>1</a:t>
            </a:fld>
            <a:endParaRPr lang="en-IL"/>
          </a:p>
        </p:txBody>
      </p:sp>
    </p:spTree>
    <p:extLst>
      <p:ext uri="{BB962C8B-B14F-4D97-AF65-F5344CB8AC3E}">
        <p14:creationId xmlns:p14="http://schemas.microsoft.com/office/powerpoint/2010/main" val="230041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עדי</a:t>
            </a:r>
            <a:endParaRPr lang="en-IL" dirty="0"/>
          </a:p>
        </p:txBody>
      </p:sp>
      <p:sp>
        <p:nvSpPr>
          <p:cNvPr id="4" name="Slide Number Placeholder 3"/>
          <p:cNvSpPr>
            <a:spLocks noGrp="1"/>
          </p:cNvSpPr>
          <p:nvPr>
            <p:ph type="sldNum" sz="quarter" idx="5"/>
          </p:nvPr>
        </p:nvSpPr>
        <p:spPr/>
        <p:txBody>
          <a:bodyPr/>
          <a:lstStyle/>
          <a:p>
            <a:fld id="{21E4D589-166D-4035-86A3-479727B23248}" type="slidenum">
              <a:rPr lang="en-IL" smtClean="0"/>
              <a:t>10</a:t>
            </a:fld>
            <a:endParaRPr lang="en-IL"/>
          </a:p>
        </p:txBody>
      </p:sp>
    </p:spTree>
    <p:extLst>
      <p:ext uri="{BB962C8B-B14F-4D97-AF65-F5344CB8AC3E}">
        <p14:creationId xmlns:p14="http://schemas.microsoft.com/office/powerpoint/2010/main" val="23289818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עדי</a:t>
            </a:r>
          </a:p>
          <a:p>
            <a:pPr algn="r" rtl="1"/>
            <a:endParaRPr lang="he-IL" dirty="0"/>
          </a:p>
          <a:p>
            <a:pPr algn="r" rtl="1"/>
            <a:r>
              <a:rPr lang="he-IL" dirty="0"/>
              <a:t>כפי שכבר הזכרנו, ייצוג התא בערכת הצירים של </a:t>
            </a:r>
            <a:r>
              <a:rPr lang="he-IL" dirty="0" err="1"/>
              <a:t>גאמא</a:t>
            </a:r>
            <a:r>
              <a:rPr lang="he-IL" dirty="0"/>
              <a:t> הוא למעשה שקלול של </a:t>
            </a:r>
            <a:r>
              <a:rPr lang="en-US" dirty="0"/>
              <a:t>k</a:t>
            </a:r>
            <a:r>
              <a:rPr lang="he-IL" dirty="0"/>
              <a:t> שכנים של אותו תא בודד, כלומר העריכם של הנקודות כ</a:t>
            </a:r>
            <a:r>
              <a:rPr lang="en-US" dirty="0"/>
              <a:t>unspliced</a:t>
            </a:r>
            <a:r>
              <a:rPr lang="he-IL" dirty="0"/>
              <a:t> ו</a:t>
            </a:r>
            <a:r>
              <a:rPr lang="en-US" dirty="0" err="1"/>
              <a:t>spluced</a:t>
            </a:r>
            <a:r>
              <a:rPr lang="he-IL" dirty="0"/>
              <a:t> מנורמלים לפי מספר השכנים.</a:t>
            </a:r>
            <a:br>
              <a:rPr lang="en-US" dirty="0"/>
            </a:br>
            <a:r>
              <a:rPr lang="he-IL" dirty="0"/>
              <a:t>ביצענו מבחן שבודק את ערכי </a:t>
            </a:r>
            <a:r>
              <a:rPr lang="he-IL" dirty="0" err="1"/>
              <a:t>הגאמה</a:t>
            </a:r>
            <a:r>
              <a:rPr lang="he-IL" dirty="0"/>
              <a:t> עבור </a:t>
            </a:r>
            <a:r>
              <a:rPr lang="en-US" dirty="0"/>
              <a:t>k</a:t>
            </a:r>
            <a:r>
              <a:rPr lang="he-IL" dirty="0"/>
              <a:t> שכנים שונים. נרצה לקחת </a:t>
            </a:r>
            <a:r>
              <a:rPr lang="en-US" dirty="0"/>
              <a:t>K</a:t>
            </a:r>
            <a:r>
              <a:rPr lang="he-IL" dirty="0"/>
              <a:t> שכבר מראה התכנסות אבל לא גדול מדי בשביל לא למצע את התוצאות לגמרי.</a:t>
            </a:r>
            <a:br>
              <a:rPr lang="en-US" dirty="0"/>
            </a:br>
            <a:r>
              <a:rPr lang="he-IL" dirty="0" err="1"/>
              <a:t>מהפלוטים</a:t>
            </a:r>
            <a:r>
              <a:rPr lang="he-IL" dirty="0"/>
              <a:t> המוצגים בחרנו להמשיך עם </a:t>
            </a:r>
            <a:r>
              <a:rPr lang="en-US" dirty="0"/>
              <a:t>K=200</a:t>
            </a:r>
            <a:r>
              <a:rPr lang="he-IL" dirty="0"/>
              <a:t>.</a:t>
            </a:r>
          </a:p>
        </p:txBody>
      </p:sp>
      <p:sp>
        <p:nvSpPr>
          <p:cNvPr id="4" name="Slide Number Placeholder 3"/>
          <p:cNvSpPr>
            <a:spLocks noGrp="1"/>
          </p:cNvSpPr>
          <p:nvPr>
            <p:ph type="sldNum" sz="quarter" idx="5"/>
          </p:nvPr>
        </p:nvSpPr>
        <p:spPr/>
        <p:txBody>
          <a:bodyPr/>
          <a:lstStyle/>
          <a:p>
            <a:fld id="{21E4D589-166D-4035-86A3-479727B23248}" type="slidenum">
              <a:rPr lang="en-IL" smtClean="0"/>
              <a:t>11</a:t>
            </a:fld>
            <a:endParaRPr lang="en-IL"/>
          </a:p>
        </p:txBody>
      </p:sp>
    </p:spTree>
    <p:extLst>
      <p:ext uri="{BB962C8B-B14F-4D97-AF65-F5344CB8AC3E}">
        <p14:creationId xmlns:p14="http://schemas.microsoft.com/office/powerpoint/2010/main" val="2393521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עדי</a:t>
            </a:r>
          </a:p>
          <a:p>
            <a:pPr algn="r" rtl="1"/>
            <a:endParaRPr lang="he-IL" dirty="0"/>
          </a:p>
          <a:p>
            <a:pPr algn="r" rtl="1"/>
            <a:r>
              <a:rPr lang="he-IL" dirty="0"/>
              <a:t>כפי שכבר הזכרנו, ייצוג התא בערכת הצירים של </a:t>
            </a:r>
            <a:r>
              <a:rPr lang="he-IL" dirty="0" err="1"/>
              <a:t>גאמא</a:t>
            </a:r>
            <a:r>
              <a:rPr lang="he-IL" dirty="0"/>
              <a:t> הוא למעשה שקלול של </a:t>
            </a:r>
            <a:r>
              <a:rPr lang="en-US" dirty="0"/>
              <a:t>k</a:t>
            </a:r>
            <a:r>
              <a:rPr lang="he-IL" dirty="0"/>
              <a:t> שכנים של אותו תא בודד, כלומר העריכם של הנקודות כ</a:t>
            </a:r>
            <a:r>
              <a:rPr lang="en-US" dirty="0"/>
              <a:t>unspliced</a:t>
            </a:r>
            <a:r>
              <a:rPr lang="he-IL" dirty="0"/>
              <a:t> ו</a:t>
            </a:r>
            <a:r>
              <a:rPr lang="en-US" dirty="0" err="1"/>
              <a:t>spluced</a:t>
            </a:r>
            <a:r>
              <a:rPr lang="he-IL" dirty="0"/>
              <a:t> מנורמלים לפי מספר השכנים.</a:t>
            </a:r>
            <a:br>
              <a:rPr lang="en-US" dirty="0"/>
            </a:br>
            <a:r>
              <a:rPr lang="he-IL" dirty="0"/>
              <a:t>ביצענו מבחן שבודק את ערכי </a:t>
            </a:r>
            <a:r>
              <a:rPr lang="he-IL" dirty="0" err="1"/>
              <a:t>הגאמה</a:t>
            </a:r>
            <a:r>
              <a:rPr lang="he-IL" dirty="0"/>
              <a:t> עבור </a:t>
            </a:r>
            <a:r>
              <a:rPr lang="en-US" dirty="0"/>
              <a:t>k</a:t>
            </a:r>
            <a:r>
              <a:rPr lang="he-IL" dirty="0"/>
              <a:t> שכנים שונים. נרצה לקחת </a:t>
            </a:r>
            <a:r>
              <a:rPr lang="en-US" dirty="0"/>
              <a:t>K</a:t>
            </a:r>
            <a:r>
              <a:rPr lang="he-IL" dirty="0"/>
              <a:t> שכבר מראה התכנסות אבל לא גדול מדי בשביל לא למצע את התוצאות לגמרי.</a:t>
            </a:r>
            <a:br>
              <a:rPr lang="en-US" dirty="0"/>
            </a:br>
            <a:r>
              <a:rPr lang="he-IL" dirty="0" err="1"/>
              <a:t>מהפלוטים</a:t>
            </a:r>
            <a:r>
              <a:rPr lang="he-IL" dirty="0"/>
              <a:t> המוצגים בחרנו להמשיך עם </a:t>
            </a:r>
            <a:r>
              <a:rPr lang="en-US" dirty="0"/>
              <a:t>K=200</a:t>
            </a:r>
            <a:r>
              <a:rPr lang="he-IL" dirty="0"/>
              <a:t>.</a:t>
            </a:r>
          </a:p>
        </p:txBody>
      </p:sp>
      <p:sp>
        <p:nvSpPr>
          <p:cNvPr id="4" name="Slide Number Placeholder 3"/>
          <p:cNvSpPr>
            <a:spLocks noGrp="1"/>
          </p:cNvSpPr>
          <p:nvPr>
            <p:ph type="sldNum" sz="quarter" idx="5"/>
          </p:nvPr>
        </p:nvSpPr>
        <p:spPr/>
        <p:txBody>
          <a:bodyPr/>
          <a:lstStyle/>
          <a:p>
            <a:fld id="{21E4D589-166D-4035-86A3-479727B23248}" type="slidenum">
              <a:rPr lang="en-IL" smtClean="0"/>
              <a:t>12</a:t>
            </a:fld>
            <a:endParaRPr lang="en-IL"/>
          </a:p>
        </p:txBody>
      </p:sp>
    </p:spTree>
    <p:extLst>
      <p:ext uri="{BB962C8B-B14F-4D97-AF65-F5344CB8AC3E}">
        <p14:creationId xmlns:p14="http://schemas.microsoft.com/office/powerpoint/2010/main" val="24249157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דותן</a:t>
            </a:r>
          </a:p>
          <a:p>
            <a:pPr algn="r" rtl="1"/>
            <a:endParaRPr lang="he-IL" dirty="0"/>
          </a:p>
          <a:p>
            <a:pPr algn="r" rtl="1"/>
            <a:r>
              <a:rPr lang="he-IL" dirty="0"/>
              <a:t>מבחירת ה</a:t>
            </a:r>
            <a:r>
              <a:rPr lang="en-US" sz="1200" dirty="0"/>
              <a:t>quantiles</a:t>
            </a:r>
            <a:r>
              <a:rPr lang="he-IL" sz="1200" dirty="0"/>
              <a:t> </a:t>
            </a:r>
            <a:r>
              <a:rPr lang="he-IL" sz="1200" dirty="0" err="1"/>
              <a:t>וה</a:t>
            </a:r>
            <a:r>
              <a:rPr lang="en-US" sz="1200" dirty="0"/>
              <a:t>K</a:t>
            </a:r>
            <a:r>
              <a:rPr lang="he-IL" sz="1200" dirty="0"/>
              <a:t> יצרנו </a:t>
            </a:r>
            <a:r>
              <a:rPr lang="he-IL" sz="1200" dirty="0" err="1"/>
              <a:t>פלוטים</a:t>
            </a:r>
            <a:r>
              <a:rPr lang="he-IL" sz="1200" dirty="0"/>
              <a:t> עבור כל גן מתוך כל ה271 גנים ההתחלתיים.</a:t>
            </a:r>
            <a:br>
              <a:rPr lang="en-US" sz="1200" dirty="0"/>
            </a:br>
            <a:r>
              <a:rPr lang="he-IL" sz="1200" dirty="0"/>
              <a:t>הגנים איתם נרצה להמשיך יהיו הגנים שקיבלו את הצורה האליפטית שדיברנו עליה קודם שמראה לנו בעצם אינדיקציה לדבי תגובה תאית ושינוי בביטוי הגן.</a:t>
            </a:r>
            <a:br>
              <a:rPr lang="en-US" sz="1200" dirty="0"/>
            </a:br>
            <a:r>
              <a:rPr lang="he-IL" sz="1200" dirty="0"/>
              <a:t>לכן </a:t>
            </a:r>
            <a:r>
              <a:rPr lang="he-IL" sz="1200" dirty="0" err="1"/>
              <a:t>פילטרנו</a:t>
            </a:r>
            <a:r>
              <a:rPr lang="he-IL" sz="1200" dirty="0"/>
              <a:t> גנים שנראית כמו בתמונה מימן והכנסנו גנים כמו בתמונה משמאל</a:t>
            </a:r>
            <a:br>
              <a:rPr lang="en-US" sz="1200" dirty="0"/>
            </a:br>
            <a:endParaRPr lang="he-IL" sz="1200" dirty="0"/>
          </a:p>
        </p:txBody>
      </p:sp>
      <p:sp>
        <p:nvSpPr>
          <p:cNvPr id="4" name="Slide Number Placeholder 3"/>
          <p:cNvSpPr>
            <a:spLocks noGrp="1"/>
          </p:cNvSpPr>
          <p:nvPr>
            <p:ph type="sldNum" sz="quarter" idx="5"/>
          </p:nvPr>
        </p:nvSpPr>
        <p:spPr/>
        <p:txBody>
          <a:bodyPr/>
          <a:lstStyle/>
          <a:p>
            <a:fld id="{21E4D589-166D-4035-86A3-479727B23248}" type="slidenum">
              <a:rPr lang="en-IL" smtClean="0"/>
              <a:t>13</a:t>
            </a:fld>
            <a:endParaRPr lang="en-IL"/>
          </a:p>
        </p:txBody>
      </p:sp>
    </p:spTree>
    <p:extLst>
      <p:ext uri="{BB962C8B-B14F-4D97-AF65-F5344CB8AC3E}">
        <p14:creationId xmlns:p14="http://schemas.microsoft.com/office/powerpoint/2010/main" val="12787878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דותן</a:t>
            </a:r>
          </a:p>
          <a:p>
            <a:pPr algn="r" rtl="1"/>
            <a:endParaRPr lang="he-IL" dirty="0"/>
          </a:p>
          <a:p>
            <a:pPr algn="r" rtl="1"/>
            <a:r>
              <a:rPr lang="he-IL" dirty="0"/>
              <a:t>בנוסף רצינו </a:t>
            </a:r>
            <a:r>
              <a:rPr lang="he-IL" dirty="0" err="1"/>
              <a:t>לפלטר</a:t>
            </a:r>
            <a:r>
              <a:rPr lang="he-IL" dirty="0"/>
              <a:t> גנים בעלי ערכים קטנים מדי שלא יתנו לנו תוצאה משמעותית בהמשך ולכן השתמשנו במאגר שסיננו כ </a:t>
            </a:r>
            <a:r>
              <a:rPr lang="en-US" dirty="0" err="1"/>
              <a:t>tp</a:t>
            </a:r>
            <a:r>
              <a:rPr lang="he-IL" dirty="0"/>
              <a:t> שלנו וחישבנו </a:t>
            </a:r>
            <a:r>
              <a:rPr lang="en-US" dirty="0"/>
              <a:t>precision</a:t>
            </a:r>
            <a:r>
              <a:rPr lang="he-IL" dirty="0"/>
              <a:t> ו</a:t>
            </a:r>
            <a:r>
              <a:rPr lang="en-US" dirty="0"/>
              <a:t>recall</a:t>
            </a:r>
            <a:r>
              <a:rPr lang="he-IL" dirty="0"/>
              <a:t> כדי לבצע מבחן </a:t>
            </a:r>
            <a:r>
              <a:rPr lang="en-US" dirty="0"/>
              <a:t>F-score</a:t>
            </a:r>
            <a:r>
              <a:rPr lang="he-IL" dirty="0"/>
              <a:t> עבור </a:t>
            </a:r>
            <a:r>
              <a:rPr lang="en-US" dirty="0"/>
              <a:t>expression levels </a:t>
            </a:r>
            <a:r>
              <a:rPr lang="he-IL" dirty="0"/>
              <a:t> שונים.</a:t>
            </a:r>
          </a:p>
          <a:p>
            <a:pPr algn="r" rtl="1"/>
            <a:r>
              <a:rPr lang="he-IL" sz="1200" dirty="0"/>
              <a:t>את הסף נקבל מערך ה</a:t>
            </a:r>
            <a:r>
              <a:rPr lang="en-US" dirty="0"/>
              <a:t>expression level</a:t>
            </a:r>
            <a:r>
              <a:rPr lang="he-IL" dirty="0"/>
              <a:t> שהתקבל עבור המקסימום של </a:t>
            </a:r>
            <a:r>
              <a:rPr lang="en-US" dirty="0"/>
              <a:t>F-score</a:t>
            </a:r>
            <a:r>
              <a:rPr lang="he-IL" dirty="0"/>
              <a:t>.</a:t>
            </a:r>
            <a:endParaRPr lang="he-IL" sz="1200" dirty="0"/>
          </a:p>
        </p:txBody>
      </p:sp>
      <p:sp>
        <p:nvSpPr>
          <p:cNvPr id="4" name="Slide Number Placeholder 3"/>
          <p:cNvSpPr>
            <a:spLocks noGrp="1"/>
          </p:cNvSpPr>
          <p:nvPr>
            <p:ph type="sldNum" sz="quarter" idx="5"/>
          </p:nvPr>
        </p:nvSpPr>
        <p:spPr/>
        <p:txBody>
          <a:bodyPr/>
          <a:lstStyle/>
          <a:p>
            <a:fld id="{21E4D589-166D-4035-86A3-479727B23248}" type="slidenum">
              <a:rPr lang="en-IL" smtClean="0"/>
              <a:t>14</a:t>
            </a:fld>
            <a:endParaRPr lang="en-IL"/>
          </a:p>
        </p:txBody>
      </p:sp>
    </p:spTree>
    <p:extLst>
      <p:ext uri="{BB962C8B-B14F-4D97-AF65-F5344CB8AC3E}">
        <p14:creationId xmlns:p14="http://schemas.microsoft.com/office/powerpoint/2010/main" val="18846132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sz="1200" dirty="0"/>
              <a:t>עדי</a:t>
            </a:r>
          </a:p>
          <a:p>
            <a:pPr algn="r" rtl="1"/>
            <a:endParaRPr lang="he-IL" sz="1200" dirty="0"/>
          </a:p>
          <a:p>
            <a:pPr algn="r" rtl="1"/>
            <a:r>
              <a:rPr lang="he-IL" sz="1200" dirty="0"/>
              <a:t>במצב הזה כבר יש לנו את כל </a:t>
            </a:r>
            <a:r>
              <a:rPr lang="he-IL" sz="1200" dirty="0" err="1"/>
              <a:t>הפמטרים</a:t>
            </a:r>
            <a:r>
              <a:rPr lang="he-IL" sz="1200" dirty="0"/>
              <a:t> בשביל לחשב את ה</a:t>
            </a:r>
            <a:r>
              <a:rPr lang="en-US" sz="1200" dirty="0"/>
              <a:t>velocity</a:t>
            </a:r>
            <a:r>
              <a:rPr lang="he-IL" sz="1200" dirty="0"/>
              <a:t> וכעת נרצה לעבור לראות את השינוי ברמת הביטוי כעבר </a:t>
            </a:r>
            <a:r>
              <a:rPr lang="en-US" sz="1200" dirty="0"/>
              <a:t>t </a:t>
            </a:r>
            <a:r>
              <a:rPr lang="he-IL" sz="1200" dirty="0"/>
              <a:t>מסוים של זמן.</a:t>
            </a:r>
            <a:br>
              <a:rPr lang="en-US" sz="1200" dirty="0"/>
            </a:br>
            <a:r>
              <a:rPr lang="he-IL" sz="1200" dirty="0"/>
              <a:t>בשביל</a:t>
            </a:r>
            <a:r>
              <a:rPr lang="en-US" sz="1200" dirty="0"/>
              <a:t> </a:t>
            </a:r>
            <a:r>
              <a:rPr lang="he-IL" sz="1200" dirty="0"/>
              <a:t> למצוא את </a:t>
            </a:r>
            <a:r>
              <a:rPr lang="en-US" sz="1200" dirty="0"/>
              <a:t>t</a:t>
            </a:r>
            <a:r>
              <a:rPr lang="he-IL" sz="1200" dirty="0"/>
              <a:t> נוציא </a:t>
            </a:r>
            <a:r>
              <a:rPr lang="he-IL" sz="1200" dirty="0" err="1"/>
              <a:t>פלוטים</a:t>
            </a:r>
            <a:r>
              <a:rPr lang="he-IL" sz="1200" dirty="0"/>
              <a:t> של מיקומי התאים עם חצים שמסמנים לאן התא עתיד להגיע בזמן </a:t>
            </a:r>
            <a:r>
              <a:rPr lang="en-US" sz="1200" dirty="0"/>
              <a:t>t</a:t>
            </a:r>
            <a:r>
              <a:rPr lang="he-IL" sz="1200" dirty="0"/>
              <a:t> מסוים.</a:t>
            </a:r>
            <a:br>
              <a:rPr lang="en-US" sz="1200" dirty="0"/>
            </a:br>
            <a:r>
              <a:rPr lang="he-IL" sz="1200" dirty="0"/>
              <a:t>חשוב לבדוק כי </a:t>
            </a:r>
            <a:r>
              <a:rPr lang="he-IL" sz="1200" dirty="0" err="1"/>
              <a:t>סהכ</a:t>
            </a:r>
            <a:r>
              <a:rPr lang="he-IL" sz="1200" dirty="0"/>
              <a:t> </a:t>
            </a:r>
            <a:r>
              <a:rPr lang="en-US" sz="1200" dirty="0"/>
              <a:t>s(t)</a:t>
            </a:r>
            <a:r>
              <a:rPr lang="he-IL" sz="1200" dirty="0"/>
              <a:t> נסכם </a:t>
            </a:r>
            <a:r>
              <a:rPr lang="he-IL" sz="1200" dirty="0" err="1"/>
              <a:t>לסהכ</a:t>
            </a:r>
            <a:r>
              <a:rPr lang="he-IL" sz="1200" dirty="0"/>
              <a:t> 1 כדי </a:t>
            </a:r>
            <a:r>
              <a:rPr lang="he-IL" sz="1200" dirty="0" err="1"/>
              <a:t>שהוקטור</a:t>
            </a:r>
            <a:r>
              <a:rPr lang="he-IL" sz="1200" dirty="0"/>
              <a:t> </a:t>
            </a:r>
            <a:r>
              <a:rPr lang="he-IL" sz="1200" dirty="0" err="1"/>
              <a:t>ישאר</a:t>
            </a:r>
            <a:r>
              <a:rPr lang="he-IL" sz="1200" dirty="0"/>
              <a:t> אותו גודל כ גם </a:t>
            </a:r>
            <a:r>
              <a:rPr lang="en-US" sz="1200" dirty="0"/>
              <a:t>S0</a:t>
            </a:r>
            <a:r>
              <a:rPr lang="he-IL" sz="1200" dirty="0"/>
              <a:t> היה 1 ונוכל לקבל רק שינוי בכיוון.</a:t>
            </a:r>
          </a:p>
          <a:p>
            <a:pPr algn="r" rtl="1"/>
            <a:endParaRPr lang="he-IL" sz="1200" dirty="0"/>
          </a:p>
          <a:p>
            <a:pPr algn="r" rtl="1"/>
            <a:r>
              <a:rPr lang="he-IL" sz="1200" dirty="0"/>
              <a:t>בחרנו את </a:t>
            </a:r>
            <a:r>
              <a:rPr lang="en-US" sz="1200" dirty="0"/>
              <a:t>t=1.2</a:t>
            </a:r>
            <a:r>
              <a:rPr lang="he-IL" sz="1200" dirty="0"/>
              <a:t> מכיוון שניתן לראות בצורה יפה את החלוקה למיקומים וקבלת </a:t>
            </a:r>
            <a:r>
              <a:rPr lang="he-IL" sz="1200" dirty="0" err="1"/>
              <a:t>קלאסטרים</a:t>
            </a:r>
            <a:r>
              <a:rPr lang="he-IL" sz="1200" dirty="0"/>
              <a:t> יחסית שונים עבור כל כיוון.</a:t>
            </a:r>
            <a:br>
              <a:rPr lang="en-US" sz="1200" dirty="0"/>
            </a:br>
            <a:endParaRPr lang="he-IL" sz="1200" dirty="0"/>
          </a:p>
        </p:txBody>
      </p:sp>
      <p:sp>
        <p:nvSpPr>
          <p:cNvPr id="4" name="Slide Number Placeholder 3"/>
          <p:cNvSpPr>
            <a:spLocks noGrp="1"/>
          </p:cNvSpPr>
          <p:nvPr>
            <p:ph type="sldNum" sz="quarter" idx="5"/>
          </p:nvPr>
        </p:nvSpPr>
        <p:spPr/>
        <p:txBody>
          <a:bodyPr/>
          <a:lstStyle/>
          <a:p>
            <a:fld id="{21E4D589-166D-4035-86A3-479727B23248}" type="slidenum">
              <a:rPr lang="en-IL" smtClean="0"/>
              <a:t>15</a:t>
            </a:fld>
            <a:endParaRPr lang="en-IL"/>
          </a:p>
        </p:txBody>
      </p:sp>
    </p:spTree>
    <p:extLst>
      <p:ext uri="{BB962C8B-B14F-4D97-AF65-F5344CB8AC3E}">
        <p14:creationId xmlns:p14="http://schemas.microsoft.com/office/powerpoint/2010/main" val="38784282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עדי</a:t>
            </a:r>
            <a:endParaRPr lang="en-IL" dirty="0"/>
          </a:p>
        </p:txBody>
      </p:sp>
      <p:sp>
        <p:nvSpPr>
          <p:cNvPr id="4" name="Slide Number Placeholder 3"/>
          <p:cNvSpPr>
            <a:spLocks noGrp="1"/>
          </p:cNvSpPr>
          <p:nvPr>
            <p:ph type="sldNum" sz="quarter" idx="5"/>
          </p:nvPr>
        </p:nvSpPr>
        <p:spPr/>
        <p:txBody>
          <a:bodyPr/>
          <a:lstStyle/>
          <a:p>
            <a:fld id="{21E4D589-166D-4035-86A3-479727B23248}" type="slidenum">
              <a:rPr lang="en-IL" smtClean="0"/>
              <a:t>16</a:t>
            </a:fld>
            <a:endParaRPr lang="en-IL"/>
          </a:p>
        </p:txBody>
      </p:sp>
    </p:spTree>
    <p:extLst>
      <p:ext uri="{BB962C8B-B14F-4D97-AF65-F5344CB8AC3E}">
        <p14:creationId xmlns:p14="http://schemas.microsoft.com/office/powerpoint/2010/main" val="24207691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sz="1200" dirty="0"/>
              <a:t>עדי</a:t>
            </a:r>
          </a:p>
          <a:p>
            <a:pPr algn="r" rtl="1"/>
            <a:endParaRPr lang="he-IL" sz="1200" dirty="0"/>
          </a:p>
          <a:p>
            <a:pPr algn="r" rtl="1"/>
            <a:r>
              <a:rPr lang="he-IL" sz="1200" dirty="0"/>
              <a:t>במצב הזה כבר יש לנו את כל </a:t>
            </a:r>
            <a:r>
              <a:rPr lang="he-IL" sz="1200" dirty="0" err="1"/>
              <a:t>הפמטרים</a:t>
            </a:r>
            <a:r>
              <a:rPr lang="he-IL" sz="1200" dirty="0"/>
              <a:t> בשביל לחשב את ה</a:t>
            </a:r>
            <a:r>
              <a:rPr lang="en-US" sz="1200" dirty="0"/>
              <a:t>velocity</a:t>
            </a:r>
            <a:r>
              <a:rPr lang="he-IL" sz="1200" dirty="0"/>
              <a:t> וכעת נרצה לעבור לראות את השינוי ברמת הביטוי כעבר </a:t>
            </a:r>
            <a:r>
              <a:rPr lang="en-US" sz="1200" dirty="0"/>
              <a:t>t </a:t>
            </a:r>
            <a:r>
              <a:rPr lang="he-IL" sz="1200" dirty="0"/>
              <a:t>מסוים של זמן.</a:t>
            </a:r>
            <a:br>
              <a:rPr lang="en-US" sz="1200" dirty="0"/>
            </a:br>
            <a:r>
              <a:rPr lang="he-IL" sz="1200" dirty="0"/>
              <a:t>בשביל</a:t>
            </a:r>
            <a:r>
              <a:rPr lang="en-US" sz="1200" dirty="0"/>
              <a:t> </a:t>
            </a:r>
            <a:r>
              <a:rPr lang="he-IL" sz="1200" dirty="0"/>
              <a:t> למצוא את </a:t>
            </a:r>
            <a:r>
              <a:rPr lang="en-US" sz="1200" dirty="0"/>
              <a:t>t</a:t>
            </a:r>
            <a:r>
              <a:rPr lang="he-IL" sz="1200" dirty="0"/>
              <a:t> נוציא </a:t>
            </a:r>
            <a:r>
              <a:rPr lang="he-IL" sz="1200" dirty="0" err="1"/>
              <a:t>פלוטים</a:t>
            </a:r>
            <a:r>
              <a:rPr lang="he-IL" sz="1200" dirty="0"/>
              <a:t> של מיקומי התאים עם חצים שמסמנים לאן התא עתיד להגיע בזמן </a:t>
            </a:r>
            <a:r>
              <a:rPr lang="en-US" sz="1200" dirty="0"/>
              <a:t>t</a:t>
            </a:r>
            <a:r>
              <a:rPr lang="he-IL" sz="1200" dirty="0"/>
              <a:t> מסוים.</a:t>
            </a:r>
            <a:br>
              <a:rPr lang="en-US" sz="1200" dirty="0"/>
            </a:br>
            <a:r>
              <a:rPr lang="he-IL" sz="1200" dirty="0"/>
              <a:t>חשוב לבדוק כי </a:t>
            </a:r>
            <a:r>
              <a:rPr lang="he-IL" sz="1200" dirty="0" err="1"/>
              <a:t>סהכ</a:t>
            </a:r>
            <a:r>
              <a:rPr lang="he-IL" sz="1200" dirty="0"/>
              <a:t> </a:t>
            </a:r>
            <a:r>
              <a:rPr lang="en-US" sz="1200" dirty="0"/>
              <a:t>s(t)</a:t>
            </a:r>
            <a:r>
              <a:rPr lang="he-IL" sz="1200" dirty="0"/>
              <a:t> נסכם </a:t>
            </a:r>
            <a:r>
              <a:rPr lang="he-IL" sz="1200" dirty="0" err="1"/>
              <a:t>לסהכ</a:t>
            </a:r>
            <a:r>
              <a:rPr lang="he-IL" sz="1200" dirty="0"/>
              <a:t> 1 כדי </a:t>
            </a:r>
            <a:r>
              <a:rPr lang="he-IL" sz="1200" dirty="0" err="1"/>
              <a:t>שהוקטור</a:t>
            </a:r>
            <a:r>
              <a:rPr lang="he-IL" sz="1200" dirty="0"/>
              <a:t> </a:t>
            </a:r>
            <a:r>
              <a:rPr lang="he-IL" sz="1200" dirty="0" err="1"/>
              <a:t>ישאר</a:t>
            </a:r>
            <a:r>
              <a:rPr lang="he-IL" sz="1200" dirty="0"/>
              <a:t> אותו גודל כ גם </a:t>
            </a:r>
            <a:r>
              <a:rPr lang="en-US" sz="1200" dirty="0"/>
              <a:t>S0</a:t>
            </a:r>
            <a:r>
              <a:rPr lang="he-IL" sz="1200" dirty="0"/>
              <a:t> היה 1 ונוכל לקבל רק שינוי בכיוון.</a:t>
            </a:r>
          </a:p>
          <a:p>
            <a:pPr algn="r" rtl="1"/>
            <a:endParaRPr lang="he-IL" sz="1200" dirty="0"/>
          </a:p>
          <a:p>
            <a:pPr algn="r" rtl="1"/>
            <a:r>
              <a:rPr lang="he-IL" sz="1200" dirty="0"/>
              <a:t>בחרנו את </a:t>
            </a:r>
            <a:r>
              <a:rPr lang="en-US" sz="1200" dirty="0"/>
              <a:t>t=1.2</a:t>
            </a:r>
            <a:r>
              <a:rPr lang="he-IL" sz="1200" dirty="0"/>
              <a:t> מכיוון שניתן לראות בצורה יפה את החלוקה למיקומים וקבלת </a:t>
            </a:r>
            <a:r>
              <a:rPr lang="he-IL" sz="1200" dirty="0" err="1"/>
              <a:t>קלאסטרים</a:t>
            </a:r>
            <a:r>
              <a:rPr lang="he-IL" sz="1200" dirty="0"/>
              <a:t> יחסית שונים עבור כל כיוון.</a:t>
            </a:r>
            <a:br>
              <a:rPr lang="en-US" sz="1200" dirty="0"/>
            </a:br>
            <a:endParaRPr lang="he-IL" sz="1200" dirty="0"/>
          </a:p>
        </p:txBody>
      </p:sp>
      <p:sp>
        <p:nvSpPr>
          <p:cNvPr id="4" name="Slide Number Placeholder 3"/>
          <p:cNvSpPr>
            <a:spLocks noGrp="1"/>
          </p:cNvSpPr>
          <p:nvPr>
            <p:ph type="sldNum" sz="quarter" idx="5"/>
          </p:nvPr>
        </p:nvSpPr>
        <p:spPr/>
        <p:txBody>
          <a:bodyPr/>
          <a:lstStyle/>
          <a:p>
            <a:fld id="{21E4D589-166D-4035-86A3-479727B23248}" type="slidenum">
              <a:rPr lang="en-IL" smtClean="0"/>
              <a:t>17</a:t>
            </a:fld>
            <a:endParaRPr lang="en-IL"/>
          </a:p>
        </p:txBody>
      </p:sp>
    </p:spTree>
    <p:extLst>
      <p:ext uri="{BB962C8B-B14F-4D97-AF65-F5344CB8AC3E}">
        <p14:creationId xmlns:p14="http://schemas.microsoft.com/office/powerpoint/2010/main" val="24485513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עדי</a:t>
            </a:r>
            <a:endParaRPr lang="en-IL" dirty="0"/>
          </a:p>
        </p:txBody>
      </p:sp>
      <p:sp>
        <p:nvSpPr>
          <p:cNvPr id="4" name="Slide Number Placeholder 3"/>
          <p:cNvSpPr>
            <a:spLocks noGrp="1"/>
          </p:cNvSpPr>
          <p:nvPr>
            <p:ph type="sldNum" sz="quarter" idx="5"/>
          </p:nvPr>
        </p:nvSpPr>
        <p:spPr/>
        <p:txBody>
          <a:bodyPr/>
          <a:lstStyle/>
          <a:p>
            <a:fld id="{21E4D589-166D-4035-86A3-479727B23248}" type="slidenum">
              <a:rPr lang="en-IL" smtClean="0"/>
              <a:t>18</a:t>
            </a:fld>
            <a:endParaRPr lang="en-IL"/>
          </a:p>
        </p:txBody>
      </p:sp>
    </p:spTree>
    <p:extLst>
      <p:ext uri="{BB962C8B-B14F-4D97-AF65-F5344CB8AC3E}">
        <p14:creationId xmlns:p14="http://schemas.microsoft.com/office/powerpoint/2010/main" val="15021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sz="1200" dirty="0"/>
              <a:t>דותן</a:t>
            </a:r>
          </a:p>
          <a:p>
            <a:pPr algn="r" rtl="1"/>
            <a:endParaRPr lang="he-IL" sz="1200" dirty="0"/>
          </a:p>
          <a:p>
            <a:pPr algn="r" rtl="1"/>
            <a:r>
              <a:rPr lang="he-IL" sz="1200" dirty="0"/>
              <a:t>במצב הזה כבר יש לנו את כל </a:t>
            </a:r>
            <a:r>
              <a:rPr lang="he-IL" sz="1200" dirty="0" err="1"/>
              <a:t>הפמטרים</a:t>
            </a:r>
            <a:r>
              <a:rPr lang="he-IL" sz="1200" dirty="0"/>
              <a:t> בשביל לחשב את ה</a:t>
            </a:r>
            <a:r>
              <a:rPr lang="en-US" sz="1200" dirty="0"/>
              <a:t>velocity</a:t>
            </a:r>
            <a:r>
              <a:rPr lang="he-IL" sz="1200" dirty="0"/>
              <a:t> וכעת נרצה לעבור לראות את השינוי ברמת הביטוי כעבר </a:t>
            </a:r>
            <a:r>
              <a:rPr lang="en-US" sz="1200" dirty="0"/>
              <a:t>t </a:t>
            </a:r>
            <a:r>
              <a:rPr lang="he-IL" sz="1200" dirty="0"/>
              <a:t>מסוים של זמן.</a:t>
            </a:r>
            <a:br>
              <a:rPr lang="en-US" sz="1200" dirty="0"/>
            </a:br>
            <a:r>
              <a:rPr lang="he-IL" sz="1200" dirty="0"/>
              <a:t>בשביל</a:t>
            </a:r>
            <a:r>
              <a:rPr lang="en-US" sz="1200" dirty="0"/>
              <a:t> </a:t>
            </a:r>
            <a:r>
              <a:rPr lang="he-IL" sz="1200" dirty="0"/>
              <a:t> למצוא את </a:t>
            </a:r>
            <a:r>
              <a:rPr lang="en-US" sz="1200" dirty="0"/>
              <a:t>t</a:t>
            </a:r>
            <a:r>
              <a:rPr lang="he-IL" sz="1200" dirty="0"/>
              <a:t> נוציא </a:t>
            </a:r>
            <a:r>
              <a:rPr lang="he-IL" sz="1200" dirty="0" err="1"/>
              <a:t>פלוטים</a:t>
            </a:r>
            <a:r>
              <a:rPr lang="he-IL" sz="1200" dirty="0"/>
              <a:t> של מיקומי התאים עם חצים שמסמנים לאן התא עתיד להגיע בזמן </a:t>
            </a:r>
            <a:r>
              <a:rPr lang="en-US" sz="1200" dirty="0"/>
              <a:t>t</a:t>
            </a:r>
            <a:r>
              <a:rPr lang="he-IL" sz="1200" dirty="0"/>
              <a:t> מסוים.</a:t>
            </a:r>
            <a:br>
              <a:rPr lang="en-US" sz="1200" dirty="0"/>
            </a:br>
            <a:r>
              <a:rPr lang="he-IL" sz="1200" dirty="0"/>
              <a:t>חשוב לבדוק כי </a:t>
            </a:r>
            <a:r>
              <a:rPr lang="he-IL" sz="1200" dirty="0" err="1"/>
              <a:t>סהכ</a:t>
            </a:r>
            <a:r>
              <a:rPr lang="he-IL" sz="1200" dirty="0"/>
              <a:t> </a:t>
            </a:r>
            <a:r>
              <a:rPr lang="en-US" sz="1200" dirty="0"/>
              <a:t>s(t)</a:t>
            </a:r>
            <a:r>
              <a:rPr lang="he-IL" sz="1200" dirty="0"/>
              <a:t> נסכם </a:t>
            </a:r>
            <a:r>
              <a:rPr lang="he-IL" sz="1200" dirty="0" err="1"/>
              <a:t>לסהכ</a:t>
            </a:r>
            <a:r>
              <a:rPr lang="he-IL" sz="1200" dirty="0"/>
              <a:t> 1 כדי </a:t>
            </a:r>
            <a:r>
              <a:rPr lang="he-IL" sz="1200" dirty="0" err="1"/>
              <a:t>שהוקטור</a:t>
            </a:r>
            <a:r>
              <a:rPr lang="he-IL" sz="1200" dirty="0"/>
              <a:t> </a:t>
            </a:r>
            <a:r>
              <a:rPr lang="he-IL" sz="1200" dirty="0" err="1"/>
              <a:t>ישאר</a:t>
            </a:r>
            <a:r>
              <a:rPr lang="he-IL" sz="1200" dirty="0"/>
              <a:t> אותו גודל כ גם </a:t>
            </a:r>
            <a:r>
              <a:rPr lang="en-US" sz="1200" dirty="0"/>
              <a:t>S0</a:t>
            </a:r>
            <a:r>
              <a:rPr lang="he-IL" sz="1200" dirty="0"/>
              <a:t> היה 1 ונוכל לקבל רק שינוי בכיוון.</a:t>
            </a:r>
          </a:p>
          <a:p>
            <a:pPr algn="r" rtl="1"/>
            <a:endParaRPr lang="he-IL" sz="1200" dirty="0"/>
          </a:p>
          <a:p>
            <a:pPr algn="r" rtl="1"/>
            <a:r>
              <a:rPr lang="he-IL" sz="1200" dirty="0"/>
              <a:t>בחרנו את </a:t>
            </a:r>
            <a:r>
              <a:rPr lang="en-US" sz="1200" dirty="0"/>
              <a:t>t=1.2</a:t>
            </a:r>
            <a:r>
              <a:rPr lang="he-IL" sz="1200" dirty="0"/>
              <a:t> מכיוון שניתן לראות בצורה יפה את החלוקה למיקומים וקבלת </a:t>
            </a:r>
            <a:r>
              <a:rPr lang="he-IL" sz="1200" dirty="0" err="1"/>
              <a:t>קלאסטרים</a:t>
            </a:r>
            <a:r>
              <a:rPr lang="he-IL" sz="1200" dirty="0"/>
              <a:t> יחסית שונים עבור כל כיוון.</a:t>
            </a:r>
            <a:br>
              <a:rPr lang="en-US" sz="1200" dirty="0"/>
            </a:br>
            <a:endParaRPr lang="he-IL" sz="1200" dirty="0"/>
          </a:p>
        </p:txBody>
      </p:sp>
      <p:sp>
        <p:nvSpPr>
          <p:cNvPr id="4" name="Slide Number Placeholder 3"/>
          <p:cNvSpPr>
            <a:spLocks noGrp="1"/>
          </p:cNvSpPr>
          <p:nvPr>
            <p:ph type="sldNum" sz="quarter" idx="5"/>
          </p:nvPr>
        </p:nvSpPr>
        <p:spPr/>
        <p:txBody>
          <a:bodyPr/>
          <a:lstStyle/>
          <a:p>
            <a:fld id="{21E4D589-166D-4035-86A3-479727B23248}" type="slidenum">
              <a:rPr lang="en-IL" smtClean="0"/>
              <a:t>19</a:t>
            </a:fld>
            <a:endParaRPr lang="en-IL"/>
          </a:p>
        </p:txBody>
      </p:sp>
    </p:spTree>
    <p:extLst>
      <p:ext uri="{BB962C8B-B14F-4D97-AF65-F5344CB8AC3E}">
        <p14:creationId xmlns:p14="http://schemas.microsoft.com/office/powerpoint/2010/main" val="2653851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דותן</a:t>
            </a:r>
          </a:p>
          <a:p>
            <a:pPr algn="r" rtl="1"/>
            <a:br>
              <a:rPr lang="en-US" dirty="0"/>
            </a:br>
            <a:r>
              <a:rPr lang="he-IL" dirty="0"/>
              <a:t>מסקנות כאלו יכולות להיות קריטיות במצבים כמו בחירת טיפול עבור חולה סרטן. טיפול </a:t>
            </a:r>
            <a:r>
              <a:rPr lang="he-IL" dirty="0" err="1"/>
              <a:t>אמונותרפי</a:t>
            </a:r>
            <a:r>
              <a:rPr lang="he-IL" dirty="0"/>
              <a:t> לדוג הוא טיפול מומלץ כי הוא מגייס את מערכת החיסון של האדם </a:t>
            </a:r>
            <a:r>
              <a:rPr lang="he-IL" dirty="0" err="1"/>
              <a:t>להלחם</a:t>
            </a:r>
            <a:r>
              <a:rPr lang="he-IL" dirty="0"/>
              <a:t> בתאים הסרטניים. החיסרון הוא שהוא לא עובד לעיתים קרובות אבל אין דרך לנבא את זה. יוצא שהחולים עלולים לאבד זמן יקר או אפילו לפתח </a:t>
            </a:r>
            <a:r>
              <a:rPr lang="he-IL" dirty="0" err="1"/>
              <a:t>תגודות</a:t>
            </a:r>
            <a:r>
              <a:rPr lang="he-IL" dirty="0"/>
              <a:t> </a:t>
            </a:r>
            <a:r>
              <a:rPr lang="he-IL" dirty="0" err="1"/>
              <a:t>אמוניות</a:t>
            </a:r>
            <a:r>
              <a:rPr lang="he-IL" dirty="0"/>
              <a:t> לא טובות לטיפול. הסקת מסקנה על </a:t>
            </a:r>
            <a:r>
              <a:rPr lang="he-IL" dirty="0" err="1"/>
              <a:t>איטרקציות</a:t>
            </a:r>
            <a:r>
              <a:rPr lang="he-IL" dirty="0"/>
              <a:t> בין תאיות יכולה להתרחש רק אם נביט על התמונה הכוללת לאורך זמן.</a:t>
            </a:r>
            <a:endParaRPr lang="en-IL" dirty="0"/>
          </a:p>
        </p:txBody>
      </p:sp>
      <p:sp>
        <p:nvSpPr>
          <p:cNvPr id="4" name="Slide Number Placeholder 3"/>
          <p:cNvSpPr>
            <a:spLocks noGrp="1"/>
          </p:cNvSpPr>
          <p:nvPr>
            <p:ph type="sldNum" sz="quarter" idx="5"/>
          </p:nvPr>
        </p:nvSpPr>
        <p:spPr/>
        <p:txBody>
          <a:bodyPr/>
          <a:lstStyle/>
          <a:p>
            <a:fld id="{21E4D589-166D-4035-86A3-479727B23248}" type="slidenum">
              <a:rPr lang="en-IL" smtClean="0"/>
              <a:t>2</a:t>
            </a:fld>
            <a:endParaRPr lang="en-IL"/>
          </a:p>
        </p:txBody>
      </p:sp>
    </p:spTree>
    <p:extLst>
      <p:ext uri="{BB962C8B-B14F-4D97-AF65-F5344CB8AC3E}">
        <p14:creationId xmlns:p14="http://schemas.microsoft.com/office/powerpoint/2010/main" val="3960163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sz="1200" dirty="0"/>
              <a:t>עדי</a:t>
            </a:r>
          </a:p>
          <a:p>
            <a:pPr algn="r" rtl="1"/>
            <a:endParaRPr lang="he-IL" sz="1200" dirty="0"/>
          </a:p>
          <a:p>
            <a:pPr algn="r" rtl="1"/>
            <a:endParaRPr lang="he-IL" sz="1200" dirty="0"/>
          </a:p>
          <a:p>
            <a:pPr algn="r" rtl="1"/>
            <a:r>
              <a:rPr lang="he-IL" sz="1200" dirty="0"/>
              <a:t>ביצענו </a:t>
            </a:r>
            <a:r>
              <a:rPr lang="he-IL" sz="1200" dirty="0" err="1"/>
              <a:t>קלאסטרינג</a:t>
            </a:r>
            <a:r>
              <a:rPr lang="he-IL" sz="1200" dirty="0"/>
              <a:t> של מיקומי התאים בזמן </a:t>
            </a:r>
            <a:r>
              <a:rPr lang="en-US" sz="1200" dirty="0"/>
              <a:t>t=1.2</a:t>
            </a:r>
            <a:r>
              <a:rPr lang="he-IL" sz="1200" dirty="0"/>
              <a:t> (לאחר החישוב שמוצג בשקופית הקודמת) במרחב ה</a:t>
            </a:r>
            <a:r>
              <a:rPr lang="en-US" sz="1200" dirty="0"/>
              <a:t>PCA</a:t>
            </a:r>
            <a:r>
              <a:rPr lang="he-IL" sz="1200" dirty="0"/>
              <a:t>. את התאים הסרטניים סימנו באדום, ניתן לראות את הקרבה של תאי ה</a:t>
            </a:r>
            <a:r>
              <a:rPr lang="en-US" sz="1200" dirty="0"/>
              <a:t>T-cell CD8A</a:t>
            </a:r>
            <a:r>
              <a:rPr lang="he-IL" sz="1200" dirty="0"/>
              <a:t> לתאי הסרטן.</a:t>
            </a:r>
          </a:p>
        </p:txBody>
      </p:sp>
      <p:sp>
        <p:nvSpPr>
          <p:cNvPr id="4" name="Slide Number Placeholder 3"/>
          <p:cNvSpPr>
            <a:spLocks noGrp="1"/>
          </p:cNvSpPr>
          <p:nvPr>
            <p:ph type="sldNum" sz="quarter" idx="5"/>
          </p:nvPr>
        </p:nvSpPr>
        <p:spPr/>
        <p:txBody>
          <a:bodyPr/>
          <a:lstStyle/>
          <a:p>
            <a:fld id="{21E4D589-166D-4035-86A3-479727B23248}" type="slidenum">
              <a:rPr lang="en-IL" smtClean="0"/>
              <a:t>20</a:t>
            </a:fld>
            <a:endParaRPr lang="en-IL"/>
          </a:p>
        </p:txBody>
      </p:sp>
    </p:spTree>
    <p:extLst>
      <p:ext uri="{BB962C8B-B14F-4D97-AF65-F5344CB8AC3E}">
        <p14:creationId xmlns:p14="http://schemas.microsoft.com/office/powerpoint/2010/main" val="35323278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sz="1200" dirty="0"/>
              <a:t>עדי</a:t>
            </a:r>
            <a:br>
              <a:rPr lang="en-US" sz="1200" dirty="0"/>
            </a:br>
            <a:r>
              <a:rPr lang="he-IL" sz="1200" dirty="0"/>
              <a:t>עוד תמונות להמחשת הקלסתרים והמרחב.</a:t>
            </a:r>
          </a:p>
        </p:txBody>
      </p:sp>
      <p:sp>
        <p:nvSpPr>
          <p:cNvPr id="4" name="Slide Number Placeholder 3"/>
          <p:cNvSpPr>
            <a:spLocks noGrp="1"/>
          </p:cNvSpPr>
          <p:nvPr>
            <p:ph type="sldNum" sz="quarter" idx="5"/>
          </p:nvPr>
        </p:nvSpPr>
        <p:spPr/>
        <p:txBody>
          <a:bodyPr/>
          <a:lstStyle/>
          <a:p>
            <a:fld id="{21E4D589-166D-4035-86A3-479727B23248}" type="slidenum">
              <a:rPr lang="en-IL" smtClean="0"/>
              <a:t>21</a:t>
            </a:fld>
            <a:endParaRPr lang="en-IL"/>
          </a:p>
        </p:txBody>
      </p:sp>
    </p:spTree>
    <p:extLst>
      <p:ext uri="{BB962C8B-B14F-4D97-AF65-F5344CB8AC3E}">
        <p14:creationId xmlns:p14="http://schemas.microsoft.com/office/powerpoint/2010/main" val="13570474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sz="1200" dirty="0"/>
              <a:t>דותן</a:t>
            </a:r>
          </a:p>
          <a:p>
            <a:pPr algn="r" rtl="1"/>
            <a:endParaRPr lang="he-IL" sz="1200" dirty="0"/>
          </a:p>
          <a:p>
            <a:pPr algn="r" rtl="1"/>
            <a:r>
              <a:rPr lang="he-IL" sz="1200" dirty="0"/>
              <a:t>ביצענו </a:t>
            </a:r>
            <a:r>
              <a:rPr lang="he-IL" sz="1200" dirty="0" err="1"/>
              <a:t>קלאסטרינג</a:t>
            </a:r>
            <a:r>
              <a:rPr lang="he-IL" sz="1200" dirty="0"/>
              <a:t> של מיקומי התאים בזמן </a:t>
            </a:r>
            <a:r>
              <a:rPr lang="en-US" sz="1200" dirty="0"/>
              <a:t>t=1.2</a:t>
            </a:r>
            <a:r>
              <a:rPr lang="he-IL" sz="1200" dirty="0"/>
              <a:t> (לאחר החישוב שמוצג בשקופית הקודמת) במרחב ה</a:t>
            </a:r>
            <a:r>
              <a:rPr lang="en-US" sz="1200" dirty="0"/>
              <a:t>PCA</a:t>
            </a:r>
            <a:r>
              <a:rPr lang="he-IL" sz="1200" dirty="0"/>
              <a:t>. את התאים הסרטניים סימנו באדום, ניתן לראות את הקרבה של תאי ה</a:t>
            </a:r>
            <a:r>
              <a:rPr lang="en-US" sz="1200" dirty="0"/>
              <a:t>T-cell CD8A</a:t>
            </a:r>
            <a:r>
              <a:rPr lang="he-IL" sz="1200" dirty="0"/>
              <a:t> לתאי הסרטן.</a:t>
            </a:r>
          </a:p>
        </p:txBody>
      </p:sp>
      <p:sp>
        <p:nvSpPr>
          <p:cNvPr id="4" name="Slide Number Placeholder 3"/>
          <p:cNvSpPr>
            <a:spLocks noGrp="1"/>
          </p:cNvSpPr>
          <p:nvPr>
            <p:ph type="sldNum" sz="quarter" idx="5"/>
          </p:nvPr>
        </p:nvSpPr>
        <p:spPr/>
        <p:txBody>
          <a:bodyPr/>
          <a:lstStyle/>
          <a:p>
            <a:fld id="{21E4D589-166D-4035-86A3-479727B23248}" type="slidenum">
              <a:rPr lang="en-IL" smtClean="0"/>
              <a:t>22</a:t>
            </a:fld>
            <a:endParaRPr lang="en-IL"/>
          </a:p>
        </p:txBody>
      </p:sp>
    </p:spTree>
    <p:extLst>
      <p:ext uri="{BB962C8B-B14F-4D97-AF65-F5344CB8AC3E}">
        <p14:creationId xmlns:p14="http://schemas.microsoft.com/office/powerpoint/2010/main" val="19335056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e-IL" dirty="0"/>
              <a:t>עדי</a:t>
            </a:r>
            <a:endParaRPr lang="en-IL" dirty="0"/>
          </a:p>
        </p:txBody>
      </p:sp>
      <p:sp>
        <p:nvSpPr>
          <p:cNvPr id="4" name="Slide Number Placeholder 3"/>
          <p:cNvSpPr>
            <a:spLocks noGrp="1"/>
          </p:cNvSpPr>
          <p:nvPr>
            <p:ph type="sldNum" sz="quarter" idx="5"/>
          </p:nvPr>
        </p:nvSpPr>
        <p:spPr/>
        <p:txBody>
          <a:bodyPr/>
          <a:lstStyle/>
          <a:p>
            <a:fld id="{21E4D589-166D-4035-86A3-479727B23248}" type="slidenum">
              <a:rPr lang="en-IL" smtClean="0"/>
              <a:t>23</a:t>
            </a:fld>
            <a:endParaRPr lang="en-IL"/>
          </a:p>
        </p:txBody>
      </p:sp>
    </p:spTree>
    <p:extLst>
      <p:ext uri="{BB962C8B-B14F-4D97-AF65-F5344CB8AC3E}">
        <p14:creationId xmlns:p14="http://schemas.microsoft.com/office/powerpoint/2010/main" val="2793373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עדי</a:t>
            </a:r>
            <a:endParaRPr lang="en-US" dirty="0"/>
          </a:p>
          <a:p>
            <a:pPr algn="r" rtl="1"/>
            <a:endParaRPr lang="en-US" dirty="0"/>
          </a:p>
          <a:p>
            <a:pPr algn="r" rtl="1"/>
            <a:r>
              <a:rPr lang="he-IL" dirty="0"/>
              <a:t>מפה </a:t>
            </a:r>
            <a:r>
              <a:rPr lang="he-IL" dirty="0" err="1"/>
              <a:t>גנומית</a:t>
            </a:r>
            <a:r>
              <a:rPr lang="he-IL" dirty="0"/>
              <a:t> מרחבית היא שיטה מתקדמת בתחום הביולוגיה המולקולרית שמאפשרת לחקור את ביטוי הגנים בתאים ובסביבות הרקמה שלהם תוך שמירה על המיקום המרחבי המדויק שלהם. החיסרון הוא שבמדובר על זמן ספציפי וההנחות שנעשות מכך על </a:t>
            </a:r>
            <a:r>
              <a:rPr lang="he-IL" dirty="0" err="1"/>
              <a:t>האינטקציות</a:t>
            </a:r>
            <a:r>
              <a:rPr lang="he-IL" dirty="0"/>
              <a:t> בין התאים בגלל המיקום שלהם יכולות להיות מטעות כי תאים זזים מהר מאד ובאקראית ולא בטוח ששני תאים שנמצאים קרוב אחד לשני אכן מתקשרים זה עם זה. לדוגמא אם נסתכל על רקמה סרטנית ונבחין בין תא חיסון בעל ביטוי גנים מסוים שקרוב לתא סרטן לא </a:t>
            </a:r>
            <a:r>
              <a:rPr lang="he-IL" dirty="0" err="1"/>
              <a:t>בהרכח</a:t>
            </a:r>
            <a:r>
              <a:rPr lang="he-IL" dirty="0"/>
              <a:t> הקירבה היא זו שגרמה לביטוי הזה להתרחש.</a:t>
            </a:r>
            <a:br>
              <a:rPr lang="en-US" dirty="0"/>
            </a:br>
            <a:r>
              <a:rPr lang="he-IL" dirty="0"/>
              <a:t>מסקנות כאלו יכולות להיות קריטיות במצבים כמו בחירת טיפול עבור חולה סרטן. טיפול </a:t>
            </a:r>
            <a:r>
              <a:rPr lang="he-IL" dirty="0" err="1"/>
              <a:t>אמונותרפי</a:t>
            </a:r>
            <a:r>
              <a:rPr lang="he-IL" dirty="0"/>
              <a:t> לדוג הוא טיפול מומלץ כי הוא מגייס את מערכת החיסון של האדם </a:t>
            </a:r>
            <a:r>
              <a:rPr lang="he-IL" dirty="0" err="1"/>
              <a:t>להלחם</a:t>
            </a:r>
            <a:r>
              <a:rPr lang="he-IL" dirty="0"/>
              <a:t> בתאים הסרטניים. החיסרון הוא שהוא לא עובד לעיתים קרובות אבל אין דרך לנבא את זה. יוצא שהחולים עלולים לאבד זמן יקר או אפילו לפתח </a:t>
            </a:r>
            <a:r>
              <a:rPr lang="he-IL" dirty="0" err="1"/>
              <a:t>תגודות</a:t>
            </a:r>
            <a:r>
              <a:rPr lang="he-IL" dirty="0"/>
              <a:t> </a:t>
            </a:r>
            <a:r>
              <a:rPr lang="he-IL" dirty="0" err="1"/>
              <a:t>אמוניות</a:t>
            </a:r>
            <a:r>
              <a:rPr lang="he-IL" dirty="0"/>
              <a:t> לא טובות לטיפול. הסקת מסקנה על </a:t>
            </a:r>
            <a:r>
              <a:rPr lang="he-IL" dirty="0" err="1"/>
              <a:t>איטרקציות</a:t>
            </a:r>
            <a:r>
              <a:rPr lang="he-IL" dirty="0"/>
              <a:t> בין תאיות יכולה להתרחש רק אם נביט על התמונה הכוללת לאורך זמן.</a:t>
            </a:r>
            <a:endParaRPr lang="en-IL" dirty="0"/>
          </a:p>
        </p:txBody>
      </p:sp>
      <p:sp>
        <p:nvSpPr>
          <p:cNvPr id="4" name="Slide Number Placeholder 3"/>
          <p:cNvSpPr>
            <a:spLocks noGrp="1"/>
          </p:cNvSpPr>
          <p:nvPr>
            <p:ph type="sldNum" sz="quarter" idx="5"/>
          </p:nvPr>
        </p:nvSpPr>
        <p:spPr/>
        <p:txBody>
          <a:bodyPr/>
          <a:lstStyle/>
          <a:p>
            <a:fld id="{21E4D589-166D-4035-86A3-479727B23248}" type="slidenum">
              <a:rPr lang="en-IL" smtClean="0"/>
              <a:t>3</a:t>
            </a:fld>
            <a:endParaRPr lang="en-IL"/>
          </a:p>
        </p:txBody>
      </p:sp>
    </p:spTree>
    <p:extLst>
      <p:ext uri="{BB962C8B-B14F-4D97-AF65-F5344CB8AC3E}">
        <p14:creationId xmlns:p14="http://schemas.microsoft.com/office/powerpoint/2010/main" val="232192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עדי</a:t>
            </a:r>
          </a:p>
          <a:p>
            <a:pPr marL="0" marR="0" lvl="0" indent="0" algn="r" defTabSz="914400" rtl="1" eaLnBrk="1" fontAlgn="auto" latinLnBrk="0" hangingPunct="1">
              <a:lnSpc>
                <a:spcPct val="100000"/>
              </a:lnSpc>
              <a:spcBef>
                <a:spcPts val="0"/>
              </a:spcBef>
              <a:spcAft>
                <a:spcPts val="0"/>
              </a:spcAft>
              <a:buClrTx/>
              <a:buSzTx/>
              <a:buFontTx/>
              <a:buNone/>
              <a:tabLst/>
              <a:defRPr/>
            </a:pPr>
            <a:endParaRPr lang="he-IL" dirty="0"/>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כדי להתמודד עם הבעיה הזו פותחה שיטה חדשנית שנקראת </a:t>
            </a:r>
            <a:r>
              <a:rPr lang="en-US" dirty="0"/>
              <a:t>RNA velocity</a:t>
            </a:r>
            <a:r>
              <a:rPr lang="he-IL" dirty="0"/>
              <a:t> שבאה לחשב את הביטוי העתידי של הגנים בעזרת משוואת קצב פשוטה.</a:t>
            </a:r>
            <a:br>
              <a:rPr lang="en-US" dirty="0"/>
            </a:br>
            <a:r>
              <a:rPr lang="he-IL" dirty="0"/>
              <a:t>בעזרת שיטה חדשנית שנקראת </a:t>
            </a:r>
            <a:r>
              <a:rPr lang="en-US" dirty="0"/>
              <a:t>,</a:t>
            </a:r>
            <a:r>
              <a:rPr lang="en-US" b="0" i="0" u="none" strike="noStrike" baseline="0" dirty="0">
                <a:solidFill>
                  <a:srgbClr val="000000"/>
                </a:solidFill>
              </a:rPr>
              <a:t>Expansion Sequencing (ExSeq)</a:t>
            </a:r>
            <a:r>
              <a:rPr lang="en-US" dirty="0"/>
              <a:t>, </a:t>
            </a:r>
            <a:r>
              <a:rPr lang="he-IL" dirty="0"/>
              <a:t> שפותחה במעבדה של דר שחר אלון ניתן לקבל מפות </a:t>
            </a:r>
            <a:r>
              <a:rPr lang="he-IL" dirty="0" err="1"/>
              <a:t>גנומיות</a:t>
            </a:r>
            <a:r>
              <a:rPr lang="he-IL" dirty="0"/>
              <a:t> מרחביות שנותנות אינדיקציה על ה</a:t>
            </a:r>
            <a:r>
              <a:rPr lang="en-US" dirty="0"/>
              <a:t>RNA</a:t>
            </a:r>
            <a:r>
              <a:rPr lang="he-IL" dirty="0"/>
              <a:t> בתאים בתוך ומחוץ לגרעין בזמן מסוים. בעזרת השיטה של ה</a:t>
            </a:r>
            <a:r>
              <a:rPr lang="en-US" dirty="0" err="1"/>
              <a:t>rna</a:t>
            </a:r>
            <a:r>
              <a:rPr lang="en-US" dirty="0"/>
              <a:t> velocity</a:t>
            </a:r>
            <a:r>
              <a:rPr lang="he-IL" dirty="0"/>
              <a:t> נוכל לנתח את הנתונים האלו ולנבא את הביטוי </a:t>
            </a:r>
            <a:r>
              <a:rPr lang="en-US" dirty="0"/>
              <a:t>RNA</a:t>
            </a:r>
            <a:r>
              <a:rPr lang="he-IL" dirty="0"/>
              <a:t> העתידי של אותם גנים בתאים ולראות האם יש קשר בין הקרבה של התאים זה לזה לבין הביטוי של הגנים בהם. אנחנו התמקדנו בבדיקה של תאי </a:t>
            </a:r>
            <a:r>
              <a:rPr lang="en-US" dirty="0"/>
              <a:t>T-cell</a:t>
            </a:r>
            <a:r>
              <a:rPr lang="he-IL" dirty="0"/>
              <a:t> מול תאי סרטן .</a:t>
            </a:r>
          </a:p>
          <a:p>
            <a:endParaRPr lang="en-IL" dirty="0"/>
          </a:p>
        </p:txBody>
      </p:sp>
      <p:sp>
        <p:nvSpPr>
          <p:cNvPr id="4" name="Slide Number Placeholder 3"/>
          <p:cNvSpPr>
            <a:spLocks noGrp="1"/>
          </p:cNvSpPr>
          <p:nvPr>
            <p:ph type="sldNum" sz="quarter" idx="5"/>
          </p:nvPr>
        </p:nvSpPr>
        <p:spPr/>
        <p:txBody>
          <a:bodyPr/>
          <a:lstStyle/>
          <a:p>
            <a:fld id="{21E4D589-166D-4035-86A3-479727B23248}" type="slidenum">
              <a:rPr lang="en-IL" smtClean="0"/>
              <a:t>4</a:t>
            </a:fld>
            <a:endParaRPr lang="en-IL"/>
          </a:p>
        </p:txBody>
      </p:sp>
    </p:spTree>
    <p:extLst>
      <p:ext uri="{BB962C8B-B14F-4D97-AF65-F5344CB8AC3E}">
        <p14:creationId xmlns:p14="http://schemas.microsoft.com/office/powerpoint/2010/main" val="1610071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דותן</a:t>
            </a:r>
            <a:endParaRPr lang="en-IL" dirty="0"/>
          </a:p>
        </p:txBody>
      </p:sp>
      <p:sp>
        <p:nvSpPr>
          <p:cNvPr id="4" name="Slide Number Placeholder 3"/>
          <p:cNvSpPr>
            <a:spLocks noGrp="1"/>
          </p:cNvSpPr>
          <p:nvPr>
            <p:ph type="sldNum" sz="quarter" idx="5"/>
          </p:nvPr>
        </p:nvSpPr>
        <p:spPr/>
        <p:txBody>
          <a:bodyPr/>
          <a:lstStyle/>
          <a:p>
            <a:fld id="{21E4D589-166D-4035-86A3-479727B23248}" type="slidenum">
              <a:rPr lang="en-IL" smtClean="0"/>
              <a:t>5</a:t>
            </a:fld>
            <a:endParaRPr lang="en-IL"/>
          </a:p>
        </p:txBody>
      </p:sp>
    </p:spTree>
    <p:extLst>
      <p:ext uri="{BB962C8B-B14F-4D97-AF65-F5344CB8AC3E}">
        <p14:creationId xmlns:p14="http://schemas.microsoft.com/office/powerpoint/2010/main" val="32845787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דותן</a:t>
            </a:r>
            <a:endParaRPr lang="en-IL" dirty="0"/>
          </a:p>
        </p:txBody>
      </p:sp>
      <p:sp>
        <p:nvSpPr>
          <p:cNvPr id="4" name="Slide Number Placeholder 3"/>
          <p:cNvSpPr>
            <a:spLocks noGrp="1"/>
          </p:cNvSpPr>
          <p:nvPr>
            <p:ph type="sldNum" sz="quarter" idx="5"/>
          </p:nvPr>
        </p:nvSpPr>
        <p:spPr/>
        <p:txBody>
          <a:bodyPr/>
          <a:lstStyle/>
          <a:p>
            <a:fld id="{21E4D589-166D-4035-86A3-479727B23248}" type="slidenum">
              <a:rPr lang="en-IL" smtClean="0"/>
              <a:t>6</a:t>
            </a:fld>
            <a:endParaRPr lang="en-IL"/>
          </a:p>
        </p:txBody>
      </p:sp>
    </p:spTree>
    <p:extLst>
      <p:ext uri="{BB962C8B-B14F-4D97-AF65-F5344CB8AC3E}">
        <p14:creationId xmlns:p14="http://schemas.microsoft.com/office/powerpoint/2010/main" val="2615599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עדי</a:t>
            </a:r>
          </a:p>
          <a:p>
            <a:pPr algn="r" rtl="1"/>
            <a:endParaRPr lang="he-IL" dirty="0"/>
          </a:p>
          <a:p>
            <a:pPr algn="r" rtl="1"/>
            <a:endParaRPr lang="he-IL" dirty="0"/>
          </a:p>
          <a:p>
            <a:pPr algn="r" rtl="1"/>
            <a:r>
              <a:rPr lang="he-IL" dirty="0"/>
              <a:t>בעצם החישוב של ה </a:t>
            </a:r>
            <a:r>
              <a:rPr lang="en-US" dirty="0"/>
              <a:t>RNA velocity</a:t>
            </a:r>
            <a:r>
              <a:rPr lang="he-IL" dirty="0"/>
              <a:t> הוא די פשוט, מדובר במשוואת קצב- השינוי בקצב בזמן שווה לערך ה</a:t>
            </a:r>
            <a:r>
              <a:rPr lang="en-US" dirty="0"/>
              <a:t>Unspliced mRNA</a:t>
            </a:r>
            <a:r>
              <a:rPr lang="he-IL" dirty="0"/>
              <a:t> פחות ערך ה</a:t>
            </a:r>
            <a:r>
              <a:rPr lang="en-US" dirty="0"/>
              <a:t>Spliced mRNA</a:t>
            </a:r>
            <a:r>
              <a:rPr lang="he-IL" dirty="0"/>
              <a:t> כפול </a:t>
            </a:r>
            <a:r>
              <a:rPr lang="he-IL" dirty="0" err="1"/>
              <a:t>גאמה</a:t>
            </a:r>
            <a:r>
              <a:rPr lang="he-IL" dirty="0"/>
              <a:t>, כאשר </a:t>
            </a:r>
            <a:r>
              <a:rPr lang="he-IL" dirty="0" err="1"/>
              <a:t>גאמה</a:t>
            </a:r>
            <a:r>
              <a:rPr lang="he-IL" dirty="0"/>
              <a:t> היא </a:t>
            </a:r>
            <a:r>
              <a:rPr lang="he-IL" dirty="0" err="1"/>
              <a:t>היא</a:t>
            </a:r>
            <a:r>
              <a:rPr lang="he-IL" dirty="0"/>
              <a:t> בעצם היחס בין תעתיקי ה</a:t>
            </a:r>
            <a:r>
              <a:rPr lang="en-US" dirty="0"/>
              <a:t>Unspliced </a:t>
            </a:r>
            <a:r>
              <a:rPr lang="he-IL" dirty="0"/>
              <a:t> לתעתיקי ה</a:t>
            </a:r>
            <a:r>
              <a:rPr lang="en-US" dirty="0"/>
              <a:t>Spliced</a:t>
            </a:r>
            <a:r>
              <a:rPr lang="he-IL" dirty="0"/>
              <a:t> עבור אותו גן בתא מסוים (</a:t>
            </a:r>
            <a:r>
              <a:rPr lang="he-IL" dirty="0" err="1"/>
              <a:t>הדגרידציה</a:t>
            </a:r>
            <a:r>
              <a:rPr lang="he-IL" dirty="0"/>
              <a:t> של הגן). בעזרת הדאטה שקיבלנו שיוצרה באמצעות השיטה שפותחה במעבדה של שחר אלון- </a:t>
            </a:r>
            <a:r>
              <a:rPr lang="en-US" dirty="0"/>
              <a:t>ExSeq</a:t>
            </a:r>
            <a:r>
              <a:rPr lang="he-IL" dirty="0"/>
              <a:t> יכולנו להבדיל בין </a:t>
            </a:r>
            <a:r>
              <a:rPr lang="en-US" dirty="0"/>
              <a:t>RNA</a:t>
            </a:r>
            <a:r>
              <a:rPr lang="he-IL" dirty="0"/>
              <a:t> שנמצא בתוך הגרעין ל</a:t>
            </a:r>
            <a:r>
              <a:rPr lang="en-US" dirty="0"/>
              <a:t>RNA</a:t>
            </a:r>
            <a:r>
              <a:rPr lang="he-IL" dirty="0"/>
              <a:t> שנמצא מחוץ </a:t>
            </a:r>
            <a:r>
              <a:rPr lang="he-IL" dirty="0" err="1"/>
              <a:t>שיישמש</a:t>
            </a:r>
            <a:r>
              <a:rPr lang="he-IL" dirty="0"/>
              <a:t> כתעתיקי ה</a:t>
            </a:r>
            <a:r>
              <a:rPr lang="en-US" dirty="0"/>
              <a:t>Unspliced</a:t>
            </a:r>
            <a:r>
              <a:rPr lang="he-IL" dirty="0"/>
              <a:t> </a:t>
            </a:r>
            <a:r>
              <a:rPr lang="he-IL" dirty="0" err="1"/>
              <a:t>וה</a:t>
            </a:r>
            <a:r>
              <a:rPr lang="en-US" dirty="0"/>
              <a:t>Spliced</a:t>
            </a:r>
            <a:r>
              <a:rPr lang="he-IL" dirty="0"/>
              <a:t> </a:t>
            </a:r>
            <a:endParaRPr lang="en-IL" dirty="0"/>
          </a:p>
        </p:txBody>
      </p:sp>
      <p:sp>
        <p:nvSpPr>
          <p:cNvPr id="4" name="Slide Number Placeholder 3"/>
          <p:cNvSpPr>
            <a:spLocks noGrp="1"/>
          </p:cNvSpPr>
          <p:nvPr>
            <p:ph type="sldNum" sz="quarter" idx="5"/>
          </p:nvPr>
        </p:nvSpPr>
        <p:spPr/>
        <p:txBody>
          <a:bodyPr/>
          <a:lstStyle/>
          <a:p>
            <a:fld id="{21E4D589-166D-4035-86A3-479727B23248}" type="slidenum">
              <a:rPr lang="en-IL" smtClean="0"/>
              <a:t>7</a:t>
            </a:fld>
            <a:endParaRPr lang="en-IL"/>
          </a:p>
        </p:txBody>
      </p:sp>
    </p:spTree>
    <p:extLst>
      <p:ext uri="{BB962C8B-B14F-4D97-AF65-F5344CB8AC3E}">
        <p14:creationId xmlns:p14="http://schemas.microsoft.com/office/powerpoint/2010/main" val="3815968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דותן</a:t>
            </a:r>
          </a:p>
          <a:p>
            <a:pPr algn="r" rtl="1"/>
            <a:endParaRPr lang="he-IL" dirty="0"/>
          </a:p>
          <a:p>
            <a:pPr algn="r" rtl="1"/>
            <a:endParaRPr lang="he-IL" dirty="0"/>
          </a:p>
          <a:p>
            <a:pPr algn="r" rtl="1"/>
            <a:r>
              <a:rPr lang="he-IL" dirty="0"/>
              <a:t>כדי למצוא את הביטוי העתידי של הגן בזמן </a:t>
            </a:r>
            <a:r>
              <a:rPr lang="en-US" dirty="0"/>
              <a:t>t</a:t>
            </a:r>
            <a:r>
              <a:rPr lang="he-IL" dirty="0"/>
              <a:t> כלשהו אנחנו צריכים את הביטוי ההתחלתי שלו ועוד המהירות (ה</a:t>
            </a:r>
            <a:r>
              <a:rPr lang="en-US" dirty="0"/>
              <a:t>velocity</a:t>
            </a:r>
            <a:r>
              <a:rPr lang="he-IL" dirty="0"/>
              <a:t>) , קצב השינוי של הגן, כפול </a:t>
            </a:r>
            <a:r>
              <a:rPr lang="en-US" dirty="0"/>
              <a:t>t</a:t>
            </a:r>
            <a:r>
              <a:rPr lang="he-IL" dirty="0"/>
              <a:t> . מדובר בעצם במשוואה פשוטה של זמן כפול מהירות שווה דרך.</a:t>
            </a:r>
            <a:br>
              <a:rPr lang="en-US" dirty="0"/>
            </a:br>
            <a:r>
              <a:rPr lang="he-IL" dirty="0"/>
              <a:t>מה זה דרך? מדובר בתעתיקי </a:t>
            </a:r>
            <a:r>
              <a:rPr lang="en-US" dirty="0"/>
              <a:t>spliced RNA</a:t>
            </a:r>
            <a:r>
              <a:rPr lang="he-IL" dirty="0"/>
              <a:t> פה נכנס ה</a:t>
            </a:r>
            <a:r>
              <a:rPr lang="en-US" dirty="0"/>
              <a:t>preprocessing</a:t>
            </a:r>
            <a:r>
              <a:rPr lang="he-IL" dirty="0"/>
              <a:t> של הדאטה שלנו. חשוב לציין שהמיקום של ביטוי התא לא מתייחס לתא ספציפי אלא לשכלול של הביטוי של התא ושל השכנים שלו שהם תאים בעלי ביטוי גנטי דומה.( במרחבים שנבחרו בשביל לקבל את </a:t>
            </a:r>
            <a:r>
              <a:rPr lang="he-IL" dirty="0" err="1"/>
              <a:t>הקלאסטרים</a:t>
            </a:r>
            <a:r>
              <a:rPr lang="he-IL" dirty="0"/>
              <a:t> שחיפשנו לפי סוגי התאים).</a:t>
            </a:r>
            <a:br>
              <a:rPr lang="en-US" dirty="0"/>
            </a:br>
            <a:br>
              <a:rPr lang="en-US" dirty="0"/>
            </a:br>
            <a:r>
              <a:rPr lang="he-IL" dirty="0"/>
              <a:t>מהמעבדה קיבלנו מטריצות של ביטויי </a:t>
            </a:r>
            <a:r>
              <a:rPr lang="en-US" dirty="0"/>
              <a:t>RNA</a:t>
            </a:r>
            <a:r>
              <a:rPr lang="he-IL" dirty="0"/>
              <a:t> של תאים בתוך ומחוץ לגרעין עבור 5 רקמות. אחרי סינון של תאים בהם יש ביטוי לפחות באחד מהאזורים ואיחודם קיבלנו 2 טבלאות שמכילות 4530 תאים שבהם מבוטאים 271 גנים חופפים. </a:t>
            </a:r>
            <a:br>
              <a:rPr lang="en-US" dirty="0"/>
            </a:br>
            <a:r>
              <a:rPr lang="he-IL" dirty="0"/>
              <a:t>לקחנו את הטבלה של ערכי ה</a:t>
            </a:r>
            <a:r>
              <a:rPr lang="en-US" dirty="0"/>
              <a:t>spliced</a:t>
            </a:r>
            <a:r>
              <a:rPr lang="he-IL" dirty="0"/>
              <a:t> כי בסוף עליה נרצה לראות את הביטוי העתידי נרצה גם חלק אותה </a:t>
            </a:r>
            <a:r>
              <a:rPr lang="he-IL" dirty="0" err="1"/>
              <a:t>לקלאסטרים</a:t>
            </a:r>
            <a:r>
              <a:rPr lang="he-IL" dirty="0"/>
              <a:t> כדי למצוא אילו סוגי תאים מבוטאים לנו ברקמות.</a:t>
            </a:r>
            <a:br>
              <a:rPr lang="en-US" dirty="0"/>
            </a:br>
            <a:r>
              <a:rPr lang="he-IL" dirty="0"/>
              <a:t>אבל הדאטה העיקרי הוא יצירת מרחב </a:t>
            </a:r>
            <a:r>
              <a:rPr lang="en-US" dirty="0"/>
              <a:t>PCA</a:t>
            </a:r>
            <a:r>
              <a:rPr lang="he-IL" dirty="0"/>
              <a:t> מתוך הטבלה הזאת </a:t>
            </a:r>
            <a:r>
              <a:rPr lang="he-IL" dirty="0" err="1"/>
              <a:t>וצימצומו</a:t>
            </a:r>
            <a:r>
              <a:rPr lang="he-IL" dirty="0"/>
              <a:t> ל3 מרחבים עיקריים כדי לקבל פלוט של מיקום התחלתי של התא לעומת מיקום סופי במרחב ה</a:t>
            </a:r>
            <a:r>
              <a:rPr lang="en-US" dirty="0"/>
              <a:t>PCA</a:t>
            </a:r>
            <a:r>
              <a:rPr lang="he-IL" dirty="0"/>
              <a:t>.</a:t>
            </a:r>
          </a:p>
        </p:txBody>
      </p:sp>
      <p:sp>
        <p:nvSpPr>
          <p:cNvPr id="4" name="Slide Number Placeholder 3"/>
          <p:cNvSpPr>
            <a:spLocks noGrp="1"/>
          </p:cNvSpPr>
          <p:nvPr>
            <p:ph type="sldNum" sz="quarter" idx="5"/>
          </p:nvPr>
        </p:nvSpPr>
        <p:spPr/>
        <p:txBody>
          <a:bodyPr/>
          <a:lstStyle/>
          <a:p>
            <a:fld id="{21E4D589-166D-4035-86A3-479727B23248}" type="slidenum">
              <a:rPr lang="en-IL" smtClean="0"/>
              <a:t>8</a:t>
            </a:fld>
            <a:endParaRPr lang="en-IL"/>
          </a:p>
        </p:txBody>
      </p:sp>
    </p:spTree>
    <p:extLst>
      <p:ext uri="{BB962C8B-B14F-4D97-AF65-F5344CB8AC3E}">
        <p14:creationId xmlns:p14="http://schemas.microsoft.com/office/powerpoint/2010/main" val="26158892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עדי</a:t>
            </a:r>
          </a:p>
          <a:p>
            <a:pPr algn="r" rtl="1"/>
            <a:endParaRPr lang="he-IL" dirty="0"/>
          </a:p>
          <a:p>
            <a:pPr algn="r" rtl="1"/>
            <a:r>
              <a:rPr lang="he-IL" dirty="0"/>
              <a:t>בגרף הזה ניתן לראות את צורת </a:t>
            </a:r>
            <a:r>
              <a:rPr lang="he-IL" dirty="0" err="1"/>
              <a:t>הפלוט</a:t>
            </a:r>
            <a:r>
              <a:rPr lang="he-IL" dirty="0"/>
              <a:t> שהיינו מצפים לקבל כאשר ניצור </a:t>
            </a:r>
            <a:r>
              <a:rPr lang="he-IL" dirty="0" err="1"/>
              <a:t>פלוטים</a:t>
            </a:r>
            <a:r>
              <a:rPr lang="he-IL" dirty="0"/>
              <a:t> של בגנים שלנו כך שהקו באמצע מסמן את ה</a:t>
            </a:r>
            <a:r>
              <a:rPr lang="en-US" dirty="0"/>
              <a:t>steady state</a:t>
            </a:r>
            <a:r>
              <a:rPr lang="he-IL" dirty="0"/>
              <a:t> ומהצדדים מדובר על ביטוי של הגן בגרעין (באדום) ובציטופלזמה (בכחול).</a:t>
            </a:r>
            <a:br>
              <a:rPr lang="en-US" dirty="0"/>
            </a:br>
            <a:r>
              <a:rPr lang="he-IL" dirty="0"/>
              <a:t>הצורה שמעניינת אותנו היא הצורה </a:t>
            </a:r>
            <a:r>
              <a:rPr lang="he-IL" dirty="0" err="1"/>
              <a:t>האלפטית</a:t>
            </a:r>
            <a:r>
              <a:rPr lang="he-IL" dirty="0"/>
              <a:t> דווקא כי היא אומרת שמשהו קורה מבחינת ביטוי הגן וזה יכול לספר לנו על </a:t>
            </a:r>
            <a:r>
              <a:rPr lang="he-IL" dirty="0" err="1"/>
              <a:t>אינטרקציה</a:t>
            </a:r>
            <a:r>
              <a:rPr lang="he-IL" dirty="0"/>
              <a:t> של אותו תא.</a:t>
            </a:r>
          </a:p>
        </p:txBody>
      </p:sp>
      <p:sp>
        <p:nvSpPr>
          <p:cNvPr id="4" name="Slide Number Placeholder 3"/>
          <p:cNvSpPr>
            <a:spLocks noGrp="1"/>
          </p:cNvSpPr>
          <p:nvPr>
            <p:ph type="sldNum" sz="quarter" idx="5"/>
          </p:nvPr>
        </p:nvSpPr>
        <p:spPr/>
        <p:txBody>
          <a:bodyPr/>
          <a:lstStyle/>
          <a:p>
            <a:fld id="{21E4D589-166D-4035-86A3-479727B23248}" type="slidenum">
              <a:rPr lang="en-IL" smtClean="0"/>
              <a:t>9</a:t>
            </a:fld>
            <a:endParaRPr lang="en-IL"/>
          </a:p>
        </p:txBody>
      </p:sp>
    </p:spTree>
    <p:extLst>
      <p:ext uri="{BB962C8B-B14F-4D97-AF65-F5344CB8AC3E}">
        <p14:creationId xmlns:p14="http://schemas.microsoft.com/office/powerpoint/2010/main" val="988950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2F647-6B23-C7F1-644B-18F5F2CE53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E32653DF-5DED-31DF-02E9-F9EFE53721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3744CA84-674C-08A3-CF83-38603BF19838}"/>
              </a:ext>
            </a:extLst>
          </p:cNvPr>
          <p:cNvSpPr>
            <a:spLocks noGrp="1"/>
          </p:cNvSpPr>
          <p:nvPr>
            <p:ph type="dt" sz="half" idx="10"/>
          </p:nvPr>
        </p:nvSpPr>
        <p:spPr/>
        <p:txBody>
          <a:bodyPr/>
          <a:lstStyle/>
          <a:p>
            <a:fld id="{A423BF71-38B7-8642-BFCE-EDAE9BD0CBAF}" type="datetimeFigureOut">
              <a:rPr lang="en-US" smtClean="0"/>
              <a:t>9/25/2024</a:t>
            </a:fld>
            <a:endParaRPr lang="en-US" dirty="0"/>
          </a:p>
        </p:txBody>
      </p:sp>
      <p:sp>
        <p:nvSpPr>
          <p:cNvPr id="5" name="Footer Placeholder 4">
            <a:extLst>
              <a:ext uri="{FF2B5EF4-FFF2-40B4-BE49-F238E27FC236}">
                <a16:creationId xmlns:a16="http://schemas.microsoft.com/office/drawing/2014/main" id="{D0FB482A-07B5-6620-CD64-A55CB62450B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4207394-B2BB-1352-356C-F6F3C1E20BC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82532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D5AAB-E4C9-B923-CA82-D1393DEB0D2C}"/>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E247A845-4A9A-AF4F-D929-4FE0C229C66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C11F3720-DD71-965C-151C-5404B5673461}"/>
              </a:ext>
            </a:extLst>
          </p:cNvPr>
          <p:cNvSpPr>
            <a:spLocks noGrp="1"/>
          </p:cNvSpPr>
          <p:nvPr>
            <p:ph type="dt" sz="half" idx="10"/>
          </p:nvPr>
        </p:nvSpPr>
        <p:spPr/>
        <p:txBody>
          <a:bodyPr/>
          <a:lstStyle/>
          <a:p>
            <a:fld id="{73B025CB-9D18-264E-A945-2D020344C9DA}" type="datetimeFigureOut">
              <a:rPr lang="en-US" smtClean="0"/>
              <a:t>9/25/2024</a:t>
            </a:fld>
            <a:endParaRPr lang="en-US" dirty="0"/>
          </a:p>
        </p:txBody>
      </p:sp>
      <p:sp>
        <p:nvSpPr>
          <p:cNvPr id="5" name="Footer Placeholder 4">
            <a:extLst>
              <a:ext uri="{FF2B5EF4-FFF2-40B4-BE49-F238E27FC236}">
                <a16:creationId xmlns:a16="http://schemas.microsoft.com/office/drawing/2014/main" id="{0528CC82-2A08-5099-0083-ED13C4C4BAD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CF4FE14-810A-2CC3-549C-0A0289BF48FD}"/>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03111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001B59-71DC-A762-3B8E-7214C803845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BCA9258B-05AA-6884-AB2C-D9BF1DBA8C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ABCB2C9E-823F-6B72-0E1A-7D199CE4CF72}"/>
              </a:ext>
            </a:extLst>
          </p:cNvPr>
          <p:cNvSpPr>
            <a:spLocks noGrp="1"/>
          </p:cNvSpPr>
          <p:nvPr>
            <p:ph type="dt" sz="half" idx="10"/>
          </p:nvPr>
        </p:nvSpPr>
        <p:spPr/>
        <p:txBody>
          <a:bodyPr/>
          <a:lstStyle/>
          <a:p>
            <a:fld id="{507EFB6C-7E96-8F41-8872-189CA1C59F84}" type="datetimeFigureOut">
              <a:rPr lang="en-US" smtClean="0"/>
              <a:t>9/25/2024</a:t>
            </a:fld>
            <a:endParaRPr lang="en-US" dirty="0"/>
          </a:p>
        </p:txBody>
      </p:sp>
      <p:sp>
        <p:nvSpPr>
          <p:cNvPr id="5" name="Footer Placeholder 4">
            <a:extLst>
              <a:ext uri="{FF2B5EF4-FFF2-40B4-BE49-F238E27FC236}">
                <a16:creationId xmlns:a16="http://schemas.microsoft.com/office/drawing/2014/main" id="{61B49C80-9CF4-BAA7-7ABB-AE6120ABF8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F149069-D35F-B7FB-670B-62DA59B9DE3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62697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CF97E-6764-6B81-A747-25F2172FC9C9}"/>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9A4AD694-4D8B-A935-412C-6CA61BACCA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A8EC8203-2DDA-24CD-6AB8-427E04556F74}"/>
              </a:ext>
            </a:extLst>
          </p:cNvPr>
          <p:cNvSpPr>
            <a:spLocks noGrp="1"/>
          </p:cNvSpPr>
          <p:nvPr>
            <p:ph type="dt" sz="half" idx="10"/>
          </p:nvPr>
        </p:nvSpPr>
        <p:spPr/>
        <p:txBody>
          <a:bodyPr/>
          <a:lstStyle/>
          <a:p>
            <a:fld id="{B6981CDE-9BE7-C544-8ACB-7077DFC4270F}" type="datetimeFigureOut">
              <a:rPr lang="en-US" smtClean="0"/>
              <a:t>9/25/2024</a:t>
            </a:fld>
            <a:endParaRPr lang="en-US" dirty="0"/>
          </a:p>
        </p:txBody>
      </p:sp>
      <p:sp>
        <p:nvSpPr>
          <p:cNvPr id="5" name="Footer Placeholder 4">
            <a:extLst>
              <a:ext uri="{FF2B5EF4-FFF2-40B4-BE49-F238E27FC236}">
                <a16:creationId xmlns:a16="http://schemas.microsoft.com/office/drawing/2014/main" id="{4A65C2B1-A4AD-5ECA-07F7-9013FBB4C2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0AAC8A8-1DFB-2B90-81E6-A5AA3521887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28058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BEFFA-5120-E47C-660A-601782EB1F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3A867422-B076-D96E-4338-451BC64EE07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D3B72F-D994-07F1-A58F-728681BE0221}"/>
              </a:ext>
            </a:extLst>
          </p:cNvPr>
          <p:cNvSpPr>
            <a:spLocks noGrp="1"/>
          </p:cNvSpPr>
          <p:nvPr>
            <p:ph type="dt" sz="half" idx="10"/>
          </p:nvPr>
        </p:nvSpPr>
        <p:spPr/>
        <p:txBody>
          <a:bodyPr/>
          <a:lstStyle/>
          <a:p>
            <a:fld id="{B55BA285-9698-1B45-8319-D90A8C63F150}" type="datetimeFigureOut">
              <a:rPr lang="en-US" smtClean="0"/>
              <a:t>9/25/2024</a:t>
            </a:fld>
            <a:endParaRPr lang="en-US" dirty="0"/>
          </a:p>
        </p:txBody>
      </p:sp>
      <p:sp>
        <p:nvSpPr>
          <p:cNvPr id="5" name="Footer Placeholder 4">
            <a:extLst>
              <a:ext uri="{FF2B5EF4-FFF2-40B4-BE49-F238E27FC236}">
                <a16:creationId xmlns:a16="http://schemas.microsoft.com/office/drawing/2014/main" id="{87334F95-00F0-F587-ED98-962B9F115AE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03CD002-04B4-E74B-B4BA-5F478F430F33}"/>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94007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EF04C-8909-FCC6-81F7-5C819ED30106}"/>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6D0FF1A1-C79F-FC2F-54DF-4B1FC8864A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1E922C44-A076-8BAD-E509-6B35F08822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4462A463-9F58-C6B5-2340-B1EE51D38C09}"/>
              </a:ext>
            </a:extLst>
          </p:cNvPr>
          <p:cNvSpPr>
            <a:spLocks noGrp="1"/>
          </p:cNvSpPr>
          <p:nvPr>
            <p:ph type="dt" sz="half" idx="10"/>
          </p:nvPr>
        </p:nvSpPr>
        <p:spPr/>
        <p:txBody>
          <a:bodyPr/>
          <a:lstStyle/>
          <a:p>
            <a:fld id="{0A86CD42-43FF-B740-998F-DCC3802C4CE3}" type="datetimeFigureOut">
              <a:rPr lang="en-US" smtClean="0"/>
              <a:t>9/25/2024</a:t>
            </a:fld>
            <a:endParaRPr lang="en-US" dirty="0"/>
          </a:p>
        </p:txBody>
      </p:sp>
      <p:sp>
        <p:nvSpPr>
          <p:cNvPr id="6" name="Footer Placeholder 5">
            <a:extLst>
              <a:ext uri="{FF2B5EF4-FFF2-40B4-BE49-F238E27FC236}">
                <a16:creationId xmlns:a16="http://schemas.microsoft.com/office/drawing/2014/main" id="{B77932AE-6AEA-3523-7008-5DF4AA7E3E5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E61516D-3148-A30F-D989-10808114BF00}"/>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23746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46C23-8B43-C4AA-4E31-3AAEA8B11229}"/>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5FE123B8-C01E-479E-F243-01C9E08083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97B3EB-4C5B-B6D1-B896-1529DF9AB6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CAFC0C50-4157-3B02-CD07-1312DB543C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EDEAB6-746E-FDDD-09DB-0E682AE6A38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20564DE7-CCF4-947F-7950-62F4B1A4CDAA}"/>
              </a:ext>
            </a:extLst>
          </p:cNvPr>
          <p:cNvSpPr>
            <a:spLocks noGrp="1"/>
          </p:cNvSpPr>
          <p:nvPr>
            <p:ph type="dt" sz="half" idx="10"/>
          </p:nvPr>
        </p:nvSpPr>
        <p:spPr/>
        <p:txBody>
          <a:bodyPr/>
          <a:lstStyle/>
          <a:p>
            <a:fld id="{CEA0FFBD-2EE4-8547-BBAE-A1AC91C8D77E}" type="datetimeFigureOut">
              <a:rPr lang="en-US" smtClean="0"/>
              <a:t>9/25/2024</a:t>
            </a:fld>
            <a:endParaRPr lang="en-US" dirty="0"/>
          </a:p>
        </p:txBody>
      </p:sp>
      <p:sp>
        <p:nvSpPr>
          <p:cNvPr id="8" name="Footer Placeholder 7">
            <a:extLst>
              <a:ext uri="{FF2B5EF4-FFF2-40B4-BE49-F238E27FC236}">
                <a16:creationId xmlns:a16="http://schemas.microsoft.com/office/drawing/2014/main" id="{67FB026E-96E1-9787-EA88-67D462F6C29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5419261-24F5-8DE5-614C-0CF96D5F2900}"/>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16045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69AD6-104E-A189-2804-BFE1B0CEB98A}"/>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F737C633-3F9E-406D-4347-E413B7E6EF49}"/>
              </a:ext>
            </a:extLst>
          </p:cNvPr>
          <p:cNvSpPr>
            <a:spLocks noGrp="1"/>
          </p:cNvSpPr>
          <p:nvPr>
            <p:ph type="dt" sz="half" idx="10"/>
          </p:nvPr>
        </p:nvSpPr>
        <p:spPr/>
        <p:txBody>
          <a:bodyPr/>
          <a:lstStyle/>
          <a:p>
            <a:fld id="{955A2352-D7AC-F242-9256-A4477BCBF354}" type="datetimeFigureOut">
              <a:rPr lang="en-US" smtClean="0"/>
              <a:t>9/25/2024</a:t>
            </a:fld>
            <a:endParaRPr lang="en-US" dirty="0"/>
          </a:p>
        </p:txBody>
      </p:sp>
      <p:sp>
        <p:nvSpPr>
          <p:cNvPr id="4" name="Footer Placeholder 3">
            <a:extLst>
              <a:ext uri="{FF2B5EF4-FFF2-40B4-BE49-F238E27FC236}">
                <a16:creationId xmlns:a16="http://schemas.microsoft.com/office/drawing/2014/main" id="{41DF4305-46BD-AB16-5EA5-7EAE757CE6F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9829A65-CACB-E37A-3644-ECE556CE1A51}"/>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10190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1D3A54-1057-ACF8-A012-E65FCF7515BA}"/>
              </a:ext>
            </a:extLst>
          </p:cNvPr>
          <p:cNvSpPr>
            <a:spLocks noGrp="1"/>
          </p:cNvSpPr>
          <p:nvPr>
            <p:ph type="dt" sz="half" idx="10"/>
          </p:nvPr>
        </p:nvSpPr>
        <p:spPr/>
        <p:txBody>
          <a:bodyPr/>
          <a:lstStyle/>
          <a:p>
            <a:fld id="{4EFCFC6A-9AE6-404D-9FDD-168B477B9C90}" type="datetimeFigureOut">
              <a:rPr lang="en-US" smtClean="0"/>
              <a:t>9/25/2024</a:t>
            </a:fld>
            <a:endParaRPr lang="en-US" dirty="0"/>
          </a:p>
        </p:txBody>
      </p:sp>
      <p:sp>
        <p:nvSpPr>
          <p:cNvPr id="3" name="Footer Placeholder 2">
            <a:extLst>
              <a:ext uri="{FF2B5EF4-FFF2-40B4-BE49-F238E27FC236}">
                <a16:creationId xmlns:a16="http://schemas.microsoft.com/office/drawing/2014/main" id="{67F38AB9-A350-5F12-1365-4219DD53247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4E64D6A-B0A0-1D14-7D95-A5FAF9A57F1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10509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C6A3A-7BAF-7B80-8FB7-4E24E47D81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886E0A87-4C3B-D9A8-DECD-9333FD84DE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A8988F14-2DAC-8D3A-64EB-05E0684585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775C20-51A1-EE82-BF8B-AB93F88BB2DE}"/>
              </a:ext>
            </a:extLst>
          </p:cNvPr>
          <p:cNvSpPr>
            <a:spLocks noGrp="1"/>
          </p:cNvSpPr>
          <p:nvPr>
            <p:ph type="dt" sz="half" idx="10"/>
          </p:nvPr>
        </p:nvSpPr>
        <p:spPr/>
        <p:txBody>
          <a:bodyPr/>
          <a:lstStyle/>
          <a:p>
            <a:fld id="{61CFCDFD-B4CF-A241-8D71-E814B10BEAF4}" type="datetimeFigureOut">
              <a:rPr lang="en-US" smtClean="0"/>
              <a:t>9/25/2024</a:t>
            </a:fld>
            <a:endParaRPr lang="en-US" dirty="0"/>
          </a:p>
        </p:txBody>
      </p:sp>
      <p:sp>
        <p:nvSpPr>
          <p:cNvPr id="6" name="Footer Placeholder 5">
            <a:extLst>
              <a:ext uri="{FF2B5EF4-FFF2-40B4-BE49-F238E27FC236}">
                <a16:creationId xmlns:a16="http://schemas.microsoft.com/office/drawing/2014/main" id="{48457AEA-448F-DB2D-28C0-1855021A4F8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8DAAEC6-B3C4-6E1E-4380-6BAD52F2F46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21462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DF0F4-77FE-58E7-4D75-1A5D9CCF71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8DA87C65-6729-9C78-BFC3-938CC99216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956CC7F6-CC01-B26E-DFCA-058A1EBC3F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6C7A6E-E00B-5497-A1D8-59FFC054CACC}"/>
              </a:ext>
            </a:extLst>
          </p:cNvPr>
          <p:cNvSpPr>
            <a:spLocks noGrp="1"/>
          </p:cNvSpPr>
          <p:nvPr>
            <p:ph type="dt" sz="half" idx="10"/>
          </p:nvPr>
        </p:nvSpPr>
        <p:spPr/>
        <p:txBody>
          <a:bodyPr/>
          <a:lstStyle/>
          <a:p>
            <a:fld id="{26A7B589-FD4B-7E46-869A-CBADC5FC564E}" type="datetimeFigureOut">
              <a:rPr lang="en-US" smtClean="0"/>
              <a:t>9/25/2024</a:t>
            </a:fld>
            <a:endParaRPr lang="en-US" dirty="0"/>
          </a:p>
        </p:txBody>
      </p:sp>
      <p:sp>
        <p:nvSpPr>
          <p:cNvPr id="6" name="Footer Placeholder 5">
            <a:extLst>
              <a:ext uri="{FF2B5EF4-FFF2-40B4-BE49-F238E27FC236}">
                <a16:creationId xmlns:a16="http://schemas.microsoft.com/office/drawing/2014/main" id="{09EEF7FA-B94D-8657-B7B5-65C4D191AF9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A1468AE-C483-8E61-E89F-B59046C770B3}"/>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679857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D784A8-FC6A-A8AB-7B7C-7527B555D1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26D619C1-8B1B-0EE0-8C3B-FE3D4670645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D11A2161-16F1-E63A-14BE-8C9373D911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CD8A92E-5FF9-8143-81B3-CCB531513398}" type="datetimeFigureOut">
              <a:rPr lang="en-US" smtClean="0"/>
              <a:t>9/25/2024</a:t>
            </a:fld>
            <a:endParaRPr lang="en-US" dirty="0"/>
          </a:p>
        </p:txBody>
      </p:sp>
      <p:sp>
        <p:nvSpPr>
          <p:cNvPr id="5" name="Footer Placeholder 4">
            <a:extLst>
              <a:ext uri="{FF2B5EF4-FFF2-40B4-BE49-F238E27FC236}">
                <a16:creationId xmlns:a16="http://schemas.microsoft.com/office/drawing/2014/main" id="{D7210108-9E6F-AC53-AA4D-15F5396C6F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0AE0D7B8-E489-9883-1497-9FB9F7CCB8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298390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1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15.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360.png"/><Relationship Id="rId5" Type="http://schemas.openxmlformats.org/officeDocument/2006/relationships/image" Target="../media/image350.png"/><Relationship Id="rId4" Type="http://schemas.openxmlformats.org/officeDocument/2006/relationships/image" Target="../media/image42.jpg"/></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3.jpg"/><Relationship Id="rId7" Type="http://schemas.openxmlformats.org/officeDocument/2006/relationships/image" Target="../media/image360.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390.png"/><Relationship Id="rId5" Type="http://schemas.openxmlformats.org/officeDocument/2006/relationships/image" Target="../media/image380.png"/><Relationship Id="rId4" Type="http://schemas.openxmlformats.org/officeDocument/2006/relationships/image" Target="../media/image42.jpg"/></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21.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2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23.xml.rels><?xml version="1.0" encoding="UTF-8" standalone="yes"?>
<Relationships xmlns="http://schemas.openxmlformats.org/package/2006/relationships"><Relationship Id="rId3" Type="http://schemas.openxmlformats.org/officeDocument/2006/relationships/image" Target="../media/image52.png"/><Relationship Id="rId7" Type="http://schemas.openxmlformats.org/officeDocument/2006/relationships/image" Target="../media/image56.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sv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sv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C17B2-AAF6-6FE9-7EAF-42CC79646DFE}"/>
              </a:ext>
            </a:extLst>
          </p:cNvPr>
          <p:cNvSpPr>
            <a:spLocks noGrp="1"/>
          </p:cNvSpPr>
          <p:nvPr>
            <p:ph type="ctrTitle"/>
          </p:nvPr>
        </p:nvSpPr>
        <p:spPr>
          <a:xfrm>
            <a:off x="1412669" y="1627479"/>
            <a:ext cx="9366662" cy="1099654"/>
          </a:xfrm>
        </p:spPr>
        <p:txBody>
          <a:bodyPr>
            <a:noAutofit/>
          </a:bodyPr>
          <a:lstStyle/>
          <a:p>
            <a:r>
              <a:rPr lang="en-GB" sz="4400" dirty="0"/>
              <a:t>Prediction of future gene expression in cells using computational modeling</a:t>
            </a:r>
            <a:endParaRPr lang="en-IL" sz="4400" dirty="0"/>
          </a:p>
        </p:txBody>
      </p:sp>
      <p:sp>
        <p:nvSpPr>
          <p:cNvPr id="3" name="Subtitle 2">
            <a:extLst>
              <a:ext uri="{FF2B5EF4-FFF2-40B4-BE49-F238E27FC236}">
                <a16:creationId xmlns:a16="http://schemas.microsoft.com/office/drawing/2014/main" id="{C640B3AE-539C-3A4B-F4C6-2E83824A720C}"/>
              </a:ext>
            </a:extLst>
          </p:cNvPr>
          <p:cNvSpPr>
            <a:spLocks noGrp="1"/>
          </p:cNvSpPr>
          <p:nvPr>
            <p:ph type="subTitle" idx="1"/>
          </p:nvPr>
        </p:nvSpPr>
        <p:spPr>
          <a:xfrm>
            <a:off x="297101" y="4684179"/>
            <a:ext cx="11597798" cy="2549556"/>
          </a:xfrm>
        </p:spPr>
        <p:txBody>
          <a:bodyPr/>
          <a:lstStyle/>
          <a:p>
            <a:r>
              <a:rPr lang="en-US" u="sng" cap="none" dirty="0"/>
              <a:t>Presented By</a:t>
            </a:r>
            <a:r>
              <a:rPr lang="en-US" cap="none" dirty="0"/>
              <a:t>: Adi Shrem &amp; Dotan Sadka</a:t>
            </a:r>
          </a:p>
          <a:p>
            <a:r>
              <a:rPr lang="en-US" u="sng" cap="none" dirty="0"/>
              <a:t>Under Supervision Of</a:t>
            </a:r>
            <a:r>
              <a:rPr lang="en-US" cap="none" dirty="0"/>
              <a:t>: Dr. Shahar Alon &amp; Tal Goldberg</a:t>
            </a:r>
            <a:endParaRPr lang="en-IL" cap="none" dirty="0"/>
          </a:p>
        </p:txBody>
      </p:sp>
      <p:sp>
        <p:nvSpPr>
          <p:cNvPr id="5" name="TextBox 4">
            <a:extLst>
              <a:ext uri="{FF2B5EF4-FFF2-40B4-BE49-F238E27FC236}">
                <a16:creationId xmlns:a16="http://schemas.microsoft.com/office/drawing/2014/main" id="{F5C03F95-8372-926B-EB13-FF00083ADC87}"/>
              </a:ext>
            </a:extLst>
          </p:cNvPr>
          <p:cNvSpPr txBox="1"/>
          <p:nvPr/>
        </p:nvSpPr>
        <p:spPr>
          <a:xfrm>
            <a:off x="10835640" y="201168"/>
            <a:ext cx="1837944" cy="369332"/>
          </a:xfrm>
          <a:prstGeom prst="rect">
            <a:avLst/>
          </a:prstGeom>
          <a:noFill/>
        </p:spPr>
        <p:txBody>
          <a:bodyPr wrap="square" rtlCol="0">
            <a:spAutoFit/>
          </a:bodyPr>
          <a:lstStyle/>
          <a:p>
            <a:r>
              <a:rPr lang="en-US" dirty="0"/>
              <a:t>26.09.2024</a:t>
            </a:r>
            <a:endParaRPr lang="en-IL" dirty="0"/>
          </a:p>
        </p:txBody>
      </p:sp>
      <p:sp>
        <p:nvSpPr>
          <p:cNvPr id="6" name="TextBox 5">
            <a:extLst>
              <a:ext uri="{FF2B5EF4-FFF2-40B4-BE49-F238E27FC236}">
                <a16:creationId xmlns:a16="http://schemas.microsoft.com/office/drawing/2014/main" id="{3EEC20F6-97C8-830D-8AE5-8FDD888DC626}"/>
              </a:ext>
            </a:extLst>
          </p:cNvPr>
          <p:cNvSpPr txBox="1"/>
          <p:nvPr/>
        </p:nvSpPr>
        <p:spPr>
          <a:xfrm>
            <a:off x="316992" y="201168"/>
            <a:ext cx="1837944" cy="646331"/>
          </a:xfrm>
          <a:prstGeom prst="rect">
            <a:avLst/>
          </a:prstGeom>
          <a:noFill/>
        </p:spPr>
        <p:txBody>
          <a:bodyPr wrap="square" rtlCol="0">
            <a:spAutoFit/>
          </a:bodyPr>
          <a:lstStyle/>
          <a:p>
            <a:r>
              <a:rPr lang="en-US" dirty="0"/>
              <a:t>Bar Ilan University</a:t>
            </a:r>
            <a:endParaRPr lang="en-IL" dirty="0"/>
          </a:p>
        </p:txBody>
      </p:sp>
      <p:cxnSp>
        <p:nvCxnSpPr>
          <p:cNvPr id="7" name="מחבר ישר 6">
            <a:extLst>
              <a:ext uri="{FF2B5EF4-FFF2-40B4-BE49-F238E27FC236}">
                <a16:creationId xmlns:a16="http://schemas.microsoft.com/office/drawing/2014/main" id="{4CEADBA6-BFBC-4B68-9FEB-62FDC5CE30F5}"/>
              </a:ext>
            </a:extLst>
          </p:cNvPr>
          <p:cNvCxnSpPr>
            <a:cxnSpLocks/>
          </p:cNvCxnSpPr>
          <p:nvPr/>
        </p:nvCxnSpPr>
        <p:spPr>
          <a:xfrm>
            <a:off x="1573161" y="1455173"/>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462889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Workflow</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graphicFrame>
        <p:nvGraphicFramePr>
          <p:cNvPr id="8" name="Content Placeholder 2">
            <a:extLst>
              <a:ext uri="{FF2B5EF4-FFF2-40B4-BE49-F238E27FC236}">
                <a16:creationId xmlns:a16="http://schemas.microsoft.com/office/drawing/2014/main" id="{3962C336-DA3B-4FD9-B0B4-74CB738A7E0F}"/>
              </a:ext>
            </a:extLst>
          </p:cNvPr>
          <p:cNvGraphicFramePr>
            <a:graphicFrameLocks/>
          </p:cNvGraphicFramePr>
          <p:nvPr>
            <p:extLst>
              <p:ext uri="{D42A27DB-BD31-4B8C-83A1-F6EECF244321}">
                <p14:modId xmlns:p14="http://schemas.microsoft.com/office/powerpoint/2010/main" val="395316848"/>
              </p:ext>
            </p:extLst>
          </p:nvPr>
        </p:nvGraphicFramePr>
        <p:xfrm>
          <a:off x="1170039" y="1878534"/>
          <a:ext cx="7994313" cy="40989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379350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Hyper Parameters - Quantiles</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sp>
        <p:nvSpPr>
          <p:cNvPr id="7" name="Content Placeholder 2">
            <a:extLst>
              <a:ext uri="{FF2B5EF4-FFF2-40B4-BE49-F238E27FC236}">
                <a16:creationId xmlns:a16="http://schemas.microsoft.com/office/drawing/2014/main" id="{A6070474-B847-4B5A-959F-A24E241085D5}"/>
              </a:ext>
            </a:extLst>
          </p:cNvPr>
          <p:cNvSpPr>
            <a:spLocks noGrp="1"/>
          </p:cNvSpPr>
          <p:nvPr>
            <p:ph idx="1"/>
          </p:nvPr>
        </p:nvSpPr>
        <p:spPr>
          <a:xfrm>
            <a:off x="1170039" y="1422090"/>
            <a:ext cx="8458677" cy="1186350"/>
          </a:xfrm>
        </p:spPr>
        <p:txBody>
          <a:bodyPr>
            <a:normAutofit/>
          </a:bodyPr>
          <a:lstStyle/>
          <a:p>
            <a:pPr marL="0" indent="0">
              <a:buNone/>
            </a:pPr>
            <a:r>
              <a:rPr lang="en-US" altLang="he-IL" sz="1800" dirty="0"/>
              <a:t>Quantiles represent a set percentage of cells with the highest and lowest expression levels used to calculate the trend line (gamma).</a:t>
            </a:r>
          </a:p>
        </p:txBody>
      </p:sp>
      <p:sp>
        <p:nvSpPr>
          <p:cNvPr id="14" name="תיבת טקסט 10">
            <a:extLst>
              <a:ext uri="{FF2B5EF4-FFF2-40B4-BE49-F238E27FC236}">
                <a16:creationId xmlns:a16="http://schemas.microsoft.com/office/drawing/2014/main" id="{5EFC837A-295B-4CB6-BA67-2B55E6A088D2}"/>
              </a:ext>
            </a:extLst>
          </p:cNvPr>
          <p:cNvSpPr txBox="1"/>
          <p:nvPr/>
        </p:nvSpPr>
        <p:spPr>
          <a:xfrm>
            <a:off x="1586052" y="5673828"/>
            <a:ext cx="3486220" cy="523220"/>
          </a:xfrm>
          <a:prstGeom prst="rect">
            <a:avLst/>
          </a:prstGeom>
          <a:noFill/>
        </p:spPr>
        <p:txBody>
          <a:bodyPr wrap="square" rtlCol="1">
            <a:spAutoFit/>
          </a:bodyPr>
          <a:lstStyle/>
          <a:p>
            <a:pPr algn="ctr"/>
            <a:r>
              <a:rPr lang="en-US" sz="1400" b="1" dirty="0">
                <a:solidFill>
                  <a:schemeClr val="tx2"/>
                </a:solidFill>
                <a:latin typeface="Harding"/>
              </a:rPr>
              <a:t>One of the 20 highest results in the percentage change of quantile values.</a:t>
            </a:r>
            <a:endParaRPr lang="he-IL" dirty="0">
              <a:solidFill>
                <a:schemeClr val="tx2"/>
              </a:solidFill>
            </a:endParaRPr>
          </a:p>
        </p:txBody>
      </p:sp>
      <p:pic>
        <p:nvPicPr>
          <p:cNvPr id="15" name="תמונה 3">
            <a:extLst>
              <a:ext uri="{FF2B5EF4-FFF2-40B4-BE49-F238E27FC236}">
                <a16:creationId xmlns:a16="http://schemas.microsoft.com/office/drawing/2014/main" id="{FF2A2EB9-314B-4231-B837-61D7EA44CE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0039" y="2365107"/>
            <a:ext cx="4318247" cy="3238685"/>
          </a:xfrm>
          <a:prstGeom prst="rect">
            <a:avLst/>
          </a:prstGeom>
        </p:spPr>
      </p:pic>
      <p:pic>
        <p:nvPicPr>
          <p:cNvPr id="16" name="תמונה 15">
            <a:extLst>
              <a:ext uri="{FF2B5EF4-FFF2-40B4-BE49-F238E27FC236}">
                <a16:creationId xmlns:a16="http://schemas.microsoft.com/office/drawing/2014/main" id="{D3271D5C-06BF-4A26-89C5-B4469DA2F0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3716" y="2295070"/>
            <a:ext cx="4505011" cy="3378758"/>
          </a:xfrm>
          <a:prstGeom prst="rect">
            <a:avLst/>
          </a:prstGeom>
        </p:spPr>
      </p:pic>
      <p:sp>
        <p:nvSpPr>
          <p:cNvPr id="17" name="TextBox 3">
            <a:extLst>
              <a:ext uri="{FF2B5EF4-FFF2-40B4-BE49-F238E27FC236}">
                <a16:creationId xmlns:a16="http://schemas.microsoft.com/office/drawing/2014/main" id="{6C5CFB1E-B226-4433-9E9F-46E810BD1320}"/>
              </a:ext>
            </a:extLst>
          </p:cNvPr>
          <p:cNvSpPr txBox="1"/>
          <p:nvPr/>
        </p:nvSpPr>
        <p:spPr>
          <a:xfrm>
            <a:off x="7258247" y="3474617"/>
            <a:ext cx="894179" cy="307777"/>
          </a:xfrm>
          <a:prstGeom prst="rect">
            <a:avLst/>
          </a:prstGeom>
          <a:noFill/>
        </p:spPr>
        <p:txBody>
          <a:bodyPr wrap="square" rtlCol="0">
            <a:spAutoFit/>
          </a:bodyPr>
          <a:lstStyle/>
          <a:p>
            <a:r>
              <a:rPr lang="en-US" sz="1400" dirty="0">
                <a:solidFill>
                  <a:schemeClr val="accent1">
                    <a:lumMod val="60000"/>
                    <a:lumOff val="40000"/>
                  </a:schemeClr>
                </a:solidFill>
              </a:rPr>
              <a:t>gamma</a:t>
            </a:r>
            <a:endParaRPr lang="en-IL" sz="1400" dirty="0">
              <a:solidFill>
                <a:schemeClr val="accent1">
                  <a:lumMod val="60000"/>
                  <a:lumOff val="40000"/>
                </a:schemeClr>
              </a:solidFill>
            </a:endParaRPr>
          </a:p>
        </p:txBody>
      </p:sp>
      <p:cxnSp>
        <p:nvCxnSpPr>
          <p:cNvPr id="18" name="Straight Arrow Connector 4">
            <a:extLst>
              <a:ext uri="{FF2B5EF4-FFF2-40B4-BE49-F238E27FC236}">
                <a16:creationId xmlns:a16="http://schemas.microsoft.com/office/drawing/2014/main" id="{9B65A436-DA84-436C-8274-90A9F7D6DB6E}"/>
              </a:ext>
            </a:extLst>
          </p:cNvPr>
          <p:cNvCxnSpPr>
            <a:cxnSpLocks/>
          </p:cNvCxnSpPr>
          <p:nvPr/>
        </p:nvCxnSpPr>
        <p:spPr>
          <a:xfrm>
            <a:off x="7603685" y="3782394"/>
            <a:ext cx="300484" cy="894578"/>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20" name="תיבת טקסט 10">
            <a:extLst>
              <a:ext uri="{FF2B5EF4-FFF2-40B4-BE49-F238E27FC236}">
                <a16:creationId xmlns:a16="http://schemas.microsoft.com/office/drawing/2014/main" id="{C0CC9181-73C4-4A63-93CE-A82A4EAF6400}"/>
              </a:ext>
            </a:extLst>
          </p:cNvPr>
          <p:cNvSpPr txBox="1"/>
          <p:nvPr/>
        </p:nvSpPr>
        <p:spPr>
          <a:xfrm>
            <a:off x="6831536" y="5673828"/>
            <a:ext cx="3486220" cy="523220"/>
          </a:xfrm>
          <a:prstGeom prst="rect">
            <a:avLst/>
          </a:prstGeom>
          <a:noFill/>
        </p:spPr>
        <p:txBody>
          <a:bodyPr wrap="square" rtlCol="1">
            <a:spAutoFit/>
          </a:bodyPr>
          <a:lstStyle/>
          <a:p>
            <a:pPr algn="ctr"/>
            <a:r>
              <a:rPr lang="en-US" sz="1400" b="1" dirty="0">
                <a:solidFill>
                  <a:schemeClr val="tx2"/>
                </a:solidFill>
                <a:latin typeface="Harding"/>
              </a:rPr>
              <a:t>Calculation of gamma (yellow line) using  the quantiles (yellow points).</a:t>
            </a:r>
            <a:endParaRPr lang="he-IL" dirty="0">
              <a:solidFill>
                <a:schemeClr val="tx2"/>
              </a:solidFill>
            </a:endParaRPr>
          </a:p>
        </p:txBody>
      </p:sp>
    </p:spTree>
    <p:extLst>
      <p:ext uri="{BB962C8B-B14F-4D97-AF65-F5344CB8AC3E}">
        <p14:creationId xmlns:p14="http://schemas.microsoft.com/office/powerpoint/2010/main" val="543591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Hyper Parameters - Neighbors (k)</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pic>
        <p:nvPicPr>
          <p:cNvPr id="6" name="Picture 14" descr="A diagram of a number of cells&#10;&#10;Description automatically generated">
            <a:extLst>
              <a:ext uri="{FF2B5EF4-FFF2-40B4-BE49-F238E27FC236}">
                <a16:creationId xmlns:a16="http://schemas.microsoft.com/office/drawing/2014/main" id="{8E988F32-2DC0-4DA3-9914-77D64575E14F}"/>
              </a:ext>
            </a:extLst>
          </p:cNvPr>
          <p:cNvPicPr>
            <a:picLocks noChangeAspect="1"/>
          </p:cNvPicPr>
          <p:nvPr/>
        </p:nvPicPr>
        <p:blipFill>
          <a:blip r:embed="rId3"/>
          <a:stretch>
            <a:fillRect/>
          </a:stretch>
        </p:blipFill>
        <p:spPr>
          <a:xfrm>
            <a:off x="6390670" y="2323042"/>
            <a:ext cx="4604199" cy="3453149"/>
          </a:xfrm>
          <a:prstGeom prst="rect">
            <a:avLst/>
          </a:prstGeom>
        </p:spPr>
      </p:pic>
      <p:sp>
        <p:nvSpPr>
          <p:cNvPr id="7" name="Content Placeholder 2">
            <a:extLst>
              <a:ext uri="{FF2B5EF4-FFF2-40B4-BE49-F238E27FC236}">
                <a16:creationId xmlns:a16="http://schemas.microsoft.com/office/drawing/2014/main" id="{A6070474-B847-4B5A-959F-A24E241085D5}"/>
              </a:ext>
            </a:extLst>
          </p:cNvPr>
          <p:cNvSpPr>
            <a:spLocks noGrp="1"/>
          </p:cNvSpPr>
          <p:nvPr>
            <p:ph idx="1"/>
          </p:nvPr>
        </p:nvSpPr>
        <p:spPr>
          <a:xfrm>
            <a:off x="1170039" y="1422090"/>
            <a:ext cx="8458677" cy="1186350"/>
          </a:xfrm>
        </p:spPr>
        <p:txBody>
          <a:bodyPr>
            <a:normAutofit/>
          </a:bodyPr>
          <a:lstStyle/>
          <a:p>
            <a:pPr marL="0" indent="0" eaLnBrk="0" fontAlgn="base" hangingPunct="0">
              <a:lnSpc>
                <a:spcPct val="100000"/>
              </a:lnSpc>
              <a:spcBef>
                <a:spcPct val="0"/>
              </a:spcBef>
              <a:spcAft>
                <a:spcPct val="0"/>
              </a:spcAft>
              <a:buNone/>
            </a:pPr>
            <a:r>
              <a:rPr lang="en-US" altLang="he-IL" sz="1800" dirty="0"/>
              <a:t>In the gamma representation, each cell is a weighted average of the expression levels of its k nearest neighbors.</a:t>
            </a:r>
            <a:endParaRPr lang="en-US" dirty="0"/>
          </a:p>
        </p:txBody>
      </p:sp>
      <p:pic>
        <p:nvPicPr>
          <p:cNvPr id="9" name="תמונה 8">
            <a:extLst>
              <a:ext uri="{FF2B5EF4-FFF2-40B4-BE49-F238E27FC236}">
                <a16:creationId xmlns:a16="http://schemas.microsoft.com/office/drawing/2014/main" id="{03ABBA85-89C7-4E11-B713-42A2F11E97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0039" y="2354911"/>
            <a:ext cx="4519213" cy="3389410"/>
          </a:xfrm>
          <a:prstGeom prst="rect">
            <a:avLst/>
          </a:prstGeom>
        </p:spPr>
      </p:pic>
      <p:sp>
        <p:nvSpPr>
          <p:cNvPr id="10" name="TextBox 8">
            <a:extLst>
              <a:ext uri="{FF2B5EF4-FFF2-40B4-BE49-F238E27FC236}">
                <a16:creationId xmlns:a16="http://schemas.microsoft.com/office/drawing/2014/main" id="{C1E19031-1FAA-4F20-AAB1-A127F05B2107}"/>
              </a:ext>
            </a:extLst>
          </p:cNvPr>
          <p:cNvSpPr txBox="1"/>
          <p:nvPr/>
        </p:nvSpPr>
        <p:spPr>
          <a:xfrm>
            <a:off x="9628716" y="4764774"/>
            <a:ext cx="894179" cy="307777"/>
          </a:xfrm>
          <a:prstGeom prst="rect">
            <a:avLst/>
          </a:prstGeom>
          <a:noFill/>
        </p:spPr>
        <p:txBody>
          <a:bodyPr wrap="square" rtlCol="0">
            <a:spAutoFit/>
          </a:bodyPr>
          <a:lstStyle/>
          <a:p>
            <a:r>
              <a:rPr lang="en-US" sz="1400" dirty="0">
                <a:solidFill>
                  <a:schemeClr val="accent1"/>
                </a:solidFill>
              </a:rPr>
              <a:t>cell</a:t>
            </a:r>
            <a:endParaRPr lang="en-IL" sz="1400" dirty="0">
              <a:solidFill>
                <a:schemeClr val="accent1"/>
              </a:solidFill>
            </a:endParaRPr>
          </a:p>
        </p:txBody>
      </p:sp>
      <p:cxnSp>
        <p:nvCxnSpPr>
          <p:cNvPr id="11" name="Straight Arrow Connector 9">
            <a:extLst>
              <a:ext uri="{FF2B5EF4-FFF2-40B4-BE49-F238E27FC236}">
                <a16:creationId xmlns:a16="http://schemas.microsoft.com/office/drawing/2014/main" id="{E2B21015-10AA-4ACD-A3FD-9324D35E2D76}"/>
              </a:ext>
            </a:extLst>
          </p:cNvPr>
          <p:cNvCxnSpPr>
            <a:cxnSpLocks/>
          </p:cNvCxnSpPr>
          <p:nvPr/>
        </p:nvCxnSpPr>
        <p:spPr>
          <a:xfrm flipH="1" flipV="1">
            <a:off x="8771539" y="4444992"/>
            <a:ext cx="938841" cy="473671"/>
          </a:xfrm>
          <a:prstGeom prst="straightConnector1">
            <a:avLst/>
          </a:prstGeom>
          <a:ln>
            <a:solidFill>
              <a:schemeClr val="accent1"/>
            </a:solidFill>
            <a:tailEnd type="triangle"/>
          </a:ln>
        </p:spPr>
        <p:style>
          <a:lnRef idx="2">
            <a:schemeClr val="accent4"/>
          </a:lnRef>
          <a:fillRef idx="0">
            <a:schemeClr val="accent4"/>
          </a:fillRef>
          <a:effectRef idx="1">
            <a:schemeClr val="accent4"/>
          </a:effectRef>
          <a:fontRef idx="minor">
            <a:schemeClr val="tx1"/>
          </a:fontRef>
        </p:style>
      </p:cxnSp>
      <p:sp>
        <p:nvSpPr>
          <p:cNvPr id="12" name="תיבת טקסט 10">
            <a:extLst>
              <a:ext uri="{FF2B5EF4-FFF2-40B4-BE49-F238E27FC236}">
                <a16:creationId xmlns:a16="http://schemas.microsoft.com/office/drawing/2014/main" id="{0A5D4A27-0F67-48A2-B40B-0D29442680C2}"/>
              </a:ext>
            </a:extLst>
          </p:cNvPr>
          <p:cNvSpPr txBox="1"/>
          <p:nvPr/>
        </p:nvSpPr>
        <p:spPr>
          <a:xfrm>
            <a:off x="1686535" y="5776164"/>
            <a:ext cx="3486220" cy="307777"/>
          </a:xfrm>
          <a:prstGeom prst="rect">
            <a:avLst/>
          </a:prstGeom>
          <a:noFill/>
        </p:spPr>
        <p:txBody>
          <a:bodyPr wrap="square" rtlCol="1">
            <a:spAutoFit/>
          </a:bodyPr>
          <a:lstStyle/>
          <a:p>
            <a:pPr algn="ctr"/>
            <a:r>
              <a:rPr lang="en-US" sz="1400" b="1" dirty="0">
                <a:solidFill>
                  <a:schemeClr val="tx2"/>
                </a:solidFill>
                <a:latin typeface="Harding"/>
              </a:rPr>
              <a:t>Gamma values for different values of K.</a:t>
            </a:r>
            <a:endParaRPr lang="he-IL" dirty="0">
              <a:solidFill>
                <a:schemeClr val="tx2"/>
              </a:solidFill>
            </a:endParaRPr>
          </a:p>
        </p:txBody>
      </p:sp>
      <p:sp>
        <p:nvSpPr>
          <p:cNvPr id="13" name="תיבת טקסט 12">
            <a:extLst>
              <a:ext uri="{FF2B5EF4-FFF2-40B4-BE49-F238E27FC236}">
                <a16:creationId xmlns:a16="http://schemas.microsoft.com/office/drawing/2014/main" id="{A336C9A8-99CC-40A6-B02D-98647EEAF599}"/>
              </a:ext>
            </a:extLst>
          </p:cNvPr>
          <p:cNvSpPr txBox="1"/>
          <p:nvPr/>
        </p:nvSpPr>
        <p:spPr>
          <a:xfrm>
            <a:off x="6589585" y="5776164"/>
            <a:ext cx="3486220" cy="307777"/>
          </a:xfrm>
          <a:prstGeom prst="rect">
            <a:avLst/>
          </a:prstGeom>
          <a:noFill/>
        </p:spPr>
        <p:txBody>
          <a:bodyPr wrap="square" rtlCol="1">
            <a:spAutoFit/>
          </a:bodyPr>
          <a:lstStyle/>
          <a:p>
            <a:pPr algn="ctr"/>
            <a:r>
              <a:rPr lang="en-US" sz="1400" b="1" dirty="0">
                <a:solidFill>
                  <a:schemeClr val="tx2"/>
                </a:solidFill>
                <a:latin typeface="Harding"/>
              </a:rPr>
              <a:t>Cells’ representation in the gene schema</a:t>
            </a:r>
            <a:endParaRPr lang="he-IL" dirty="0">
              <a:solidFill>
                <a:schemeClr val="tx2"/>
              </a:solidFill>
            </a:endParaRPr>
          </a:p>
        </p:txBody>
      </p:sp>
    </p:spTree>
    <p:extLst>
      <p:ext uri="{BB962C8B-B14F-4D97-AF65-F5344CB8AC3E}">
        <p14:creationId xmlns:p14="http://schemas.microsoft.com/office/powerpoint/2010/main" val="1563182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Hyper Parameters – Genes</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pic>
        <p:nvPicPr>
          <p:cNvPr id="14" name="Picture 16" descr="A diagram of a number of cells&#10;&#10;Description automatically generated">
            <a:extLst>
              <a:ext uri="{FF2B5EF4-FFF2-40B4-BE49-F238E27FC236}">
                <a16:creationId xmlns:a16="http://schemas.microsoft.com/office/drawing/2014/main" id="{27F520F4-DF15-4592-8DF9-661FD71EC5BA}"/>
              </a:ext>
            </a:extLst>
          </p:cNvPr>
          <p:cNvPicPr>
            <a:picLocks noChangeAspect="1"/>
          </p:cNvPicPr>
          <p:nvPr/>
        </p:nvPicPr>
        <p:blipFill>
          <a:blip r:embed="rId3"/>
          <a:stretch>
            <a:fillRect/>
          </a:stretch>
        </p:blipFill>
        <p:spPr>
          <a:xfrm>
            <a:off x="6758795" y="1872673"/>
            <a:ext cx="4832367" cy="3624275"/>
          </a:xfrm>
          <a:prstGeom prst="rect">
            <a:avLst/>
          </a:prstGeom>
        </p:spPr>
      </p:pic>
      <p:pic>
        <p:nvPicPr>
          <p:cNvPr id="15" name="Picture 18" descr="A diagram of a number of cells&#10;&#10;Description automatically generated">
            <a:extLst>
              <a:ext uri="{FF2B5EF4-FFF2-40B4-BE49-F238E27FC236}">
                <a16:creationId xmlns:a16="http://schemas.microsoft.com/office/drawing/2014/main" id="{7292F1C3-9770-41F7-A7AC-EA5DFFE76E35}"/>
              </a:ext>
            </a:extLst>
          </p:cNvPr>
          <p:cNvPicPr>
            <a:picLocks noChangeAspect="1"/>
          </p:cNvPicPr>
          <p:nvPr/>
        </p:nvPicPr>
        <p:blipFill>
          <a:blip r:embed="rId4"/>
          <a:stretch>
            <a:fillRect/>
          </a:stretch>
        </p:blipFill>
        <p:spPr>
          <a:xfrm>
            <a:off x="1170039" y="1785605"/>
            <a:ext cx="5064549" cy="3798412"/>
          </a:xfrm>
          <a:prstGeom prst="rect">
            <a:avLst/>
          </a:prstGeom>
        </p:spPr>
      </p:pic>
      <p:sp>
        <p:nvSpPr>
          <p:cNvPr id="16" name="Content Placeholder 2">
            <a:extLst>
              <a:ext uri="{FF2B5EF4-FFF2-40B4-BE49-F238E27FC236}">
                <a16:creationId xmlns:a16="http://schemas.microsoft.com/office/drawing/2014/main" id="{07214AB8-11AC-4498-BBDC-00B18E835E39}"/>
              </a:ext>
            </a:extLst>
          </p:cNvPr>
          <p:cNvSpPr txBox="1">
            <a:spLocks/>
          </p:cNvSpPr>
          <p:nvPr/>
        </p:nvSpPr>
        <p:spPr>
          <a:xfrm>
            <a:off x="2223293" y="5623346"/>
            <a:ext cx="2004578" cy="27600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Ground Truth Gene</a:t>
            </a:r>
          </a:p>
        </p:txBody>
      </p:sp>
      <p:sp>
        <p:nvSpPr>
          <p:cNvPr id="17" name="Content Placeholder 2">
            <a:extLst>
              <a:ext uri="{FF2B5EF4-FFF2-40B4-BE49-F238E27FC236}">
                <a16:creationId xmlns:a16="http://schemas.microsoft.com/office/drawing/2014/main" id="{88599AA7-A3E4-4A91-A1CC-5462D8A3BF77}"/>
              </a:ext>
            </a:extLst>
          </p:cNvPr>
          <p:cNvSpPr txBox="1">
            <a:spLocks/>
          </p:cNvSpPr>
          <p:nvPr/>
        </p:nvSpPr>
        <p:spPr>
          <a:xfrm>
            <a:off x="8219770" y="5584017"/>
            <a:ext cx="1349768" cy="3546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Filtered Gene</a:t>
            </a:r>
          </a:p>
        </p:txBody>
      </p:sp>
    </p:spTree>
    <p:extLst>
      <p:ext uri="{BB962C8B-B14F-4D97-AF65-F5344CB8AC3E}">
        <p14:creationId xmlns:p14="http://schemas.microsoft.com/office/powerpoint/2010/main" val="3221950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Hyper Parameters – Genes</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grpSp>
        <p:nvGrpSpPr>
          <p:cNvPr id="8" name="Group 19">
            <a:extLst>
              <a:ext uri="{FF2B5EF4-FFF2-40B4-BE49-F238E27FC236}">
                <a16:creationId xmlns:a16="http://schemas.microsoft.com/office/drawing/2014/main" id="{358CD6B8-4DD7-44C3-AF19-24A2F1E39C85}"/>
              </a:ext>
            </a:extLst>
          </p:cNvPr>
          <p:cNvGrpSpPr/>
          <p:nvPr/>
        </p:nvGrpSpPr>
        <p:grpSpPr>
          <a:xfrm>
            <a:off x="1175881" y="1940583"/>
            <a:ext cx="5068800" cy="3437159"/>
            <a:chOff x="6305723" y="2329445"/>
            <a:chExt cx="4976199" cy="3732149"/>
          </a:xfrm>
        </p:grpSpPr>
        <p:pic>
          <p:nvPicPr>
            <p:cNvPr id="9" name="תמונה 3">
              <a:extLst>
                <a:ext uri="{FF2B5EF4-FFF2-40B4-BE49-F238E27FC236}">
                  <a16:creationId xmlns:a16="http://schemas.microsoft.com/office/drawing/2014/main" id="{FC428608-FC7B-41F0-AADF-7A52250DF2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5723" y="2329445"/>
              <a:ext cx="4976199" cy="3732149"/>
            </a:xfrm>
            <a:prstGeom prst="rect">
              <a:avLst/>
            </a:prstGeom>
          </p:spPr>
        </p:pic>
        <p:sp>
          <p:nvSpPr>
            <p:cNvPr id="10" name="Rectangle 18">
              <a:extLst>
                <a:ext uri="{FF2B5EF4-FFF2-40B4-BE49-F238E27FC236}">
                  <a16:creationId xmlns:a16="http://schemas.microsoft.com/office/drawing/2014/main" id="{F561FC3E-8A3F-408C-8237-C4C603FFB413}"/>
                </a:ext>
              </a:extLst>
            </p:cNvPr>
            <p:cNvSpPr/>
            <p:nvPr/>
          </p:nvSpPr>
          <p:spPr>
            <a:xfrm>
              <a:off x="6423949" y="3020992"/>
              <a:ext cx="196770" cy="30094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grpSp>
      <p:grpSp>
        <p:nvGrpSpPr>
          <p:cNvPr id="11" name="Group 22">
            <a:extLst>
              <a:ext uri="{FF2B5EF4-FFF2-40B4-BE49-F238E27FC236}">
                <a16:creationId xmlns:a16="http://schemas.microsoft.com/office/drawing/2014/main" id="{29B3C567-4FB1-41A5-993B-E733CF8F5A7A}"/>
              </a:ext>
            </a:extLst>
          </p:cNvPr>
          <p:cNvGrpSpPr/>
          <p:nvPr/>
        </p:nvGrpSpPr>
        <p:grpSpPr>
          <a:xfrm>
            <a:off x="6348149" y="1940584"/>
            <a:ext cx="5069711" cy="3437158"/>
            <a:chOff x="437536" y="2317588"/>
            <a:chExt cx="5007816" cy="3755862"/>
          </a:xfrm>
        </p:grpSpPr>
        <p:pic>
          <p:nvPicPr>
            <p:cNvPr id="12" name="תמונה 7">
              <a:extLst>
                <a:ext uri="{FF2B5EF4-FFF2-40B4-BE49-F238E27FC236}">
                  <a16:creationId xmlns:a16="http://schemas.microsoft.com/office/drawing/2014/main" id="{EBE84B88-570B-4E96-A8DF-890CDE7B0B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7536" y="2317588"/>
              <a:ext cx="5007816" cy="3755862"/>
            </a:xfrm>
            <a:prstGeom prst="rect">
              <a:avLst/>
            </a:prstGeom>
          </p:spPr>
        </p:pic>
        <p:sp>
          <p:nvSpPr>
            <p:cNvPr id="13" name="Rectangle 21">
              <a:extLst>
                <a:ext uri="{FF2B5EF4-FFF2-40B4-BE49-F238E27FC236}">
                  <a16:creationId xmlns:a16="http://schemas.microsoft.com/office/drawing/2014/main" id="{BA54B003-E6CF-4E0C-9EE8-0A0B55C3C9BC}"/>
                </a:ext>
              </a:extLst>
            </p:cNvPr>
            <p:cNvSpPr/>
            <p:nvPr/>
          </p:nvSpPr>
          <p:spPr>
            <a:xfrm>
              <a:off x="641947" y="2870521"/>
              <a:ext cx="196770" cy="30094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grpSp>
      <p:sp>
        <p:nvSpPr>
          <p:cNvPr id="18" name="TextBox 3">
            <a:extLst>
              <a:ext uri="{FF2B5EF4-FFF2-40B4-BE49-F238E27FC236}">
                <a16:creationId xmlns:a16="http://schemas.microsoft.com/office/drawing/2014/main" id="{830D5435-CBA7-4C81-B7AF-01FC45B47163}"/>
              </a:ext>
            </a:extLst>
          </p:cNvPr>
          <p:cNvSpPr txBox="1"/>
          <p:nvPr/>
        </p:nvSpPr>
        <p:spPr>
          <a:xfrm>
            <a:off x="8393481" y="1799450"/>
            <a:ext cx="1281461" cy="369332"/>
          </a:xfrm>
          <a:prstGeom prst="rect">
            <a:avLst/>
          </a:prstGeom>
          <a:noFill/>
        </p:spPr>
        <p:txBody>
          <a:bodyPr wrap="square" rtlCol="0">
            <a:spAutoFit/>
          </a:bodyPr>
          <a:lstStyle/>
          <a:p>
            <a:r>
              <a:rPr lang="en-US" dirty="0">
                <a:solidFill>
                  <a:schemeClr val="tx2">
                    <a:lumMod val="90000"/>
                    <a:lumOff val="10000"/>
                  </a:schemeClr>
                </a:solidFill>
              </a:rPr>
              <a:t>Unspliced</a:t>
            </a:r>
            <a:endParaRPr lang="en-IL" dirty="0">
              <a:solidFill>
                <a:schemeClr val="tx2">
                  <a:lumMod val="90000"/>
                  <a:lumOff val="10000"/>
                </a:schemeClr>
              </a:solidFill>
            </a:endParaRPr>
          </a:p>
        </p:txBody>
      </p:sp>
      <p:sp>
        <p:nvSpPr>
          <p:cNvPr id="19" name="TextBox 6">
            <a:extLst>
              <a:ext uri="{FF2B5EF4-FFF2-40B4-BE49-F238E27FC236}">
                <a16:creationId xmlns:a16="http://schemas.microsoft.com/office/drawing/2014/main" id="{8DA270EE-60B9-488E-A229-A299E995C11D}"/>
              </a:ext>
            </a:extLst>
          </p:cNvPr>
          <p:cNvSpPr txBox="1"/>
          <p:nvPr/>
        </p:nvSpPr>
        <p:spPr>
          <a:xfrm>
            <a:off x="3332606" y="1781928"/>
            <a:ext cx="1026002" cy="369332"/>
          </a:xfrm>
          <a:prstGeom prst="rect">
            <a:avLst/>
          </a:prstGeom>
          <a:noFill/>
        </p:spPr>
        <p:txBody>
          <a:bodyPr wrap="square" rtlCol="0">
            <a:spAutoFit/>
          </a:bodyPr>
          <a:lstStyle/>
          <a:p>
            <a:r>
              <a:rPr lang="en-US" dirty="0">
                <a:solidFill>
                  <a:schemeClr val="tx2">
                    <a:lumMod val="90000"/>
                    <a:lumOff val="10000"/>
                  </a:schemeClr>
                </a:solidFill>
              </a:rPr>
              <a:t>Spliced</a:t>
            </a:r>
            <a:endParaRPr lang="en-IL" dirty="0">
              <a:solidFill>
                <a:schemeClr val="tx2">
                  <a:lumMod val="90000"/>
                  <a:lumOff val="10000"/>
                </a:schemeClr>
              </a:solidFill>
            </a:endParaRPr>
          </a:p>
        </p:txBody>
      </p:sp>
      <p:sp>
        <p:nvSpPr>
          <p:cNvPr id="20" name="Content Placeholder 2">
            <a:extLst>
              <a:ext uri="{FF2B5EF4-FFF2-40B4-BE49-F238E27FC236}">
                <a16:creationId xmlns:a16="http://schemas.microsoft.com/office/drawing/2014/main" id="{CCCF65E0-7528-4DD1-BF4D-65E63D8201D5}"/>
              </a:ext>
            </a:extLst>
          </p:cNvPr>
          <p:cNvSpPr txBox="1">
            <a:spLocks/>
          </p:cNvSpPr>
          <p:nvPr/>
        </p:nvSpPr>
        <p:spPr>
          <a:xfrm>
            <a:off x="2446138" y="5501354"/>
            <a:ext cx="2610398" cy="6832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F-score: 0.90, Expression: 0.0040</a:t>
            </a:r>
          </a:p>
        </p:txBody>
      </p:sp>
      <p:sp>
        <p:nvSpPr>
          <p:cNvPr id="21" name="Content Placeholder 2">
            <a:extLst>
              <a:ext uri="{FF2B5EF4-FFF2-40B4-BE49-F238E27FC236}">
                <a16:creationId xmlns:a16="http://schemas.microsoft.com/office/drawing/2014/main" id="{33CD27CB-CCBA-4EC4-8234-2E666D630268}"/>
              </a:ext>
            </a:extLst>
          </p:cNvPr>
          <p:cNvSpPr txBox="1">
            <a:spLocks/>
          </p:cNvSpPr>
          <p:nvPr/>
        </p:nvSpPr>
        <p:spPr>
          <a:xfrm>
            <a:off x="7432355" y="5518876"/>
            <a:ext cx="2901298" cy="6832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 F-score: 0.94, Expression: 0.0056</a:t>
            </a:r>
          </a:p>
        </p:txBody>
      </p:sp>
    </p:spTree>
    <p:extLst>
      <p:ext uri="{BB962C8B-B14F-4D97-AF65-F5344CB8AC3E}">
        <p14:creationId xmlns:p14="http://schemas.microsoft.com/office/powerpoint/2010/main" val="19560190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Hyper Parameters – Time (t) </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pic>
        <p:nvPicPr>
          <p:cNvPr id="16" name="Picture 17" descr="A graph showing a graph of a cell&#10;&#10;Description automatically generated with medium confidence">
            <a:extLst>
              <a:ext uri="{FF2B5EF4-FFF2-40B4-BE49-F238E27FC236}">
                <a16:creationId xmlns:a16="http://schemas.microsoft.com/office/drawing/2014/main" id="{DD90AC20-42E4-4DA9-A85B-F986B48CB7DC}"/>
              </a:ext>
            </a:extLst>
          </p:cNvPr>
          <p:cNvPicPr>
            <a:picLocks noChangeAspect="1"/>
          </p:cNvPicPr>
          <p:nvPr/>
        </p:nvPicPr>
        <p:blipFill>
          <a:blip r:embed="rId3"/>
          <a:stretch>
            <a:fillRect/>
          </a:stretch>
        </p:blipFill>
        <p:spPr>
          <a:xfrm>
            <a:off x="6644846" y="1649109"/>
            <a:ext cx="5373105" cy="3992400"/>
          </a:xfrm>
          <a:prstGeom prst="rect">
            <a:avLst/>
          </a:prstGeom>
        </p:spPr>
      </p:pic>
      <p:pic>
        <p:nvPicPr>
          <p:cNvPr id="17" name="Picture 13" descr="A diagram of a graph&#10;&#10;Description automatically generated">
            <a:extLst>
              <a:ext uri="{FF2B5EF4-FFF2-40B4-BE49-F238E27FC236}">
                <a16:creationId xmlns:a16="http://schemas.microsoft.com/office/drawing/2014/main" id="{E9AB1810-2844-4825-8CAF-0E561F346B8B}"/>
              </a:ext>
            </a:extLst>
          </p:cNvPr>
          <p:cNvPicPr>
            <a:picLocks noChangeAspect="1"/>
          </p:cNvPicPr>
          <p:nvPr/>
        </p:nvPicPr>
        <p:blipFill>
          <a:blip r:embed="rId4"/>
          <a:stretch>
            <a:fillRect/>
          </a:stretch>
        </p:blipFill>
        <p:spPr>
          <a:xfrm>
            <a:off x="1170039" y="1649109"/>
            <a:ext cx="5323200" cy="3992400"/>
          </a:xfrm>
          <a:prstGeom prst="rect">
            <a:avLst/>
          </a:prstGeom>
        </p:spPr>
      </p:pic>
      <mc:AlternateContent xmlns:mc="http://schemas.openxmlformats.org/markup-compatibility/2006" xmlns:a14="http://schemas.microsoft.com/office/drawing/2010/main">
        <mc:Choice Requires="a14">
          <p:sp>
            <p:nvSpPr>
              <p:cNvPr id="24" name="TextBox 14">
                <a:extLst>
                  <a:ext uri="{FF2B5EF4-FFF2-40B4-BE49-F238E27FC236}">
                    <a16:creationId xmlns:a16="http://schemas.microsoft.com/office/drawing/2014/main" id="{DB0FB84F-0C41-4D2B-8E9A-F3584F36F6BA}"/>
                  </a:ext>
                </a:extLst>
              </p:cNvPr>
              <p:cNvSpPr txBox="1"/>
              <p:nvPr/>
            </p:nvSpPr>
            <p:spPr>
              <a:xfrm>
                <a:off x="2651438" y="2222156"/>
                <a:ext cx="574288"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solidFill>
                                <a:schemeClr val="accent1"/>
                              </a:solidFill>
                              <a:latin typeface="Cambria Math" panose="02040503050406030204" pitchFamily="18" charset="0"/>
                            </a:rPr>
                          </m:ctrlPr>
                        </m:sSubPr>
                        <m:e>
                          <m:r>
                            <a:rPr lang="en-US" sz="1400" b="0" i="1" smtClean="0">
                              <a:solidFill>
                                <a:schemeClr val="accent1"/>
                              </a:solidFill>
                              <a:latin typeface="Cambria Math" panose="02040503050406030204" pitchFamily="18" charset="0"/>
                            </a:rPr>
                            <m:t>𝑆</m:t>
                          </m:r>
                        </m:e>
                        <m:sub>
                          <m:r>
                            <a:rPr lang="en-US" sz="1400" b="0" i="1" smtClean="0">
                              <a:solidFill>
                                <a:schemeClr val="accent1"/>
                              </a:solidFill>
                              <a:latin typeface="Cambria Math" panose="02040503050406030204" pitchFamily="18" charset="0"/>
                            </a:rPr>
                            <m:t>0</m:t>
                          </m:r>
                        </m:sub>
                      </m:sSub>
                    </m:oMath>
                  </m:oMathPara>
                </a14:m>
                <a:endParaRPr lang="en-IL" sz="1400" dirty="0">
                  <a:solidFill>
                    <a:schemeClr val="accent1"/>
                  </a:solidFill>
                </a:endParaRPr>
              </a:p>
            </p:txBody>
          </p:sp>
        </mc:Choice>
        <mc:Fallback xmlns="">
          <p:sp>
            <p:nvSpPr>
              <p:cNvPr id="24" name="TextBox 14">
                <a:extLst>
                  <a:ext uri="{FF2B5EF4-FFF2-40B4-BE49-F238E27FC236}">
                    <a16:creationId xmlns:a16="http://schemas.microsoft.com/office/drawing/2014/main" id="{DB0FB84F-0C41-4D2B-8E9A-F3584F36F6BA}"/>
                  </a:ext>
                </a:extLst>
              </p:cNvPr>
              <p:cNvSpPr txBox="1">
                <a:spLocks noRot="1" noChangeAspect="1" noMove="1" noResize="1" noEditPoints="1" noAdjustHandles="1" noChangeArrowheads="1" noChangeShapeType="1" noTextEdit="1"/>
              </p:cNvSpPr>
              <p:nvPr/>
            </p:nvSpPr>
            <p:spPr>
              <a:xfrm>
                <a:off x="2651438" y="2222156"/>
                <a:ext cx="574288" cy="307777"/>
              </a:xfrm>
              <a:prstGeom prst="rect">
                <a:avLst/>
              </a:prstGeom>
              <a:blipFill>
                <a:blip r:embed="rId5"/>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25" name="TextBox 15">
                <a:extLst>
                  <a:ext uri="{FF2B5EF4-FFF2-40B4-BE49-F238E27FC236}">
                    <a16:creationId xmlns:a16="http://schemas.microsoft.com/office/drawing/2014/main" id="{9CB1C66A-912F-4BD9-AB45-E2CF0A18AFAC}"/>
                  </a:ext>
                </a:extLst>
              </p:cNvPr>
              <p:cNvSpPr txBox="1"/>
              <p:nvPr/>
            </p:nvSpPr>
            <p:spPr>
              <a:xfrm>
                <a:off x="5393028" y="3501461"/>
                <a:ext cx="574288"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solidFill>
                                <a:schemeClr val="accent1"/>
                              </a:solidFill>
                              <a:latin typeface="Cambria Math" panose="02040503050406030204" pitchFamily="18" charset="0"/>
                            </a:rPr>
                          </m:ctrlPr>
                        </m:sSubPr>
                        <m:e>
                          <m:r>
                            <a:rPr lang="en-US" sz="1400" b="0" i="1" smtClean="0">
                              <a:solidFill>
                                <a:schemeClr val="accent1"/>
                              </a:solidFill>
                              <a:latin typeface="Cambria Math" panose="02040503050406030204" pitchFamily="18" charset="0"/>
                            </a:rPr>
                            <m:t>𝑆</m:t>
                          </m:r>
                        </m:e>
                        <m:sub>
                          <m:r>
                            <a:rPr lang="en-US" sz="1400" b="0" i="1" smtClean="0">
                              <a:solidFill>
                                <a:schemeClr val="accent1"/>
                              </a:solidFill>
                              <a:latin typeface="Cambria Math" panose="02040503050406030204" pitchFamily="18" charset="0"/>
                            </a:rPr>
                            <m:t>𝑡</m:t>
                          </m:r>
                        </m:sub>
                      </m:sSub>
                    </m:oMath>
                  </m:oMathPara>
                </a14:m>
                <a:endParaRPr lang="en-IL" sz="1400" dirty="0">
                  <a:solidFill>
                    <a:schemeClr val="accent1"/>
                  </a:solidFill>
                </a:endParaRPr>
              </a:p>
            </p:txBody>
          </p:sp>
        </mc:Choice>
        <mc:Fallback xmlns="">
          <p:sp>
            <p:nvSpPr>
              <p:cNvPr id="25" name="TextBox 15">
                <a:extLst>
                  <a:ext uri="{FF2B5EF4-FFF2-40B4-BE49-F238E27FC236}">
                    <a16:creationId xmlns:a16="http://schemas.microsoft.com/office/drawing/2014/main" id="{9CB1C66A-912F-4BD9-AB45-E2CF0A18AFAC}"/>
                  </a:ext>
                </a:extLst>
              </p:cNvPr>
              <p:cNvSpPr txBox="1">
                <a:spLocks noRot="1" noChangeAspect="1" noMove="1" noResize="1" noEditPoints="1" noAdjustHandles="1" noChangeArrowheads="1" noChangeShapeType="1" noTextEdit="1"/>
              </p:cNvSpPr>
              <p:nvPr/>
            </p:nvSpPr>
            <p:spPr>
              <a:xfrm>
                <a:off x="5393028" y="3501461"/>
                <a:ext cx="574288" cy="307777"/>
              </a:xfrm>
              <a:prstGeom prst="rect">
                <a:avLst/>
              </a:prstGeom>
              <a:blipFill>
                <a:blip r:embed="rId6"/>
                <a:stretch>
                  <a:fillRect/>
                </a:stretch>
              </a:blipFill>
            </p:spPr>
            <p:txBody>
              <a:bodyPr/>
              <a:lstStyle/>
              <a:p>
                <a:r>
                  <a:rPr lang="he-IL">
                    <a:noFill/>
                  </a:rPr>
                  <a:t> </a:t>
                </a:r>
              </a:p>
            </p:txBody>
          </p:sp>
        </mc:Fallback>
      </mc:AlternateContent>
      <p:sp>
        <p:nvSpPr>
          <p:cNvPr id="26" name="Content Placeholder 2">
            <a:extLst>
              <a:ext uri="{FF2B5EF4-FFF2-40B4-BE49-F238E27FC236}">
                <a16:creationId xmlns:a16="http://schemas.microsoft.com/office/drawing/2014/main" id="{F5258F8B-24C3-4DDE-9818-69D1347F96EA}"/>
              </a:ext>
            </a:extLst>
          </p:cNvPr>
          <p:cNvSpPr txBox="1">
            <a:spLocks/>
          </p:cNvSpPr>
          <p:nvPr/>
        </p:nvSpPr>
        <p:spPr>
          <a:xfrm>
            <a:off x="1976284" y="5735185"/>
            <a:ext cx="3588918" cy="3018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Future gene expression vector, PC1, PC2, t=1.2 </a:t>
            </a:r>
          </a:p>
        </p:txBody>
      </p:sp>
      <p:sp>
        <p:nvSpPr>
          <p:cNvPr id="27" name="Content Placeholder 2">
            <a:extLst>
              <a:ext uri="{FF2B5EF4-FFF2-40B4-BE49-F238E27FC236}">
                <a16:creationId xmlns:a16="http://schemas.microsoft.com/office/drawing/2014/main" id="{9BC25016-8BDE-4435-B665-97962E8A29F7}"/>
              </a:ext>
            </a:extLst>
          </p:cNvPr>
          <p:cNvSpPr txBox="1">
            <a:spLocks/>
          </p:cNvSpPr>
          <p:nvPr/>
        </p:nvSpPr>
        <p:spPr>
          <a:xfrm>
            <a:off x="7727961" y="5735184"/>
            <a:ext cx="3588918" cy="3018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Future gene expression vector, PC1, PC2, t=1.4 </a:t>
            </a:r>
          </a:p>
        </p:txBody>
      </p:sp>
    </p:spTree>
    <p:extLst>
      <p:ext uri="{BB962C8B-B14F-4D97-AF65-F5344CB8AC3E}">
        <p14:creationId xmlns:p14="http://schemas.microsoft.com/office/powerpoint/2010/main" val="15751335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Workflow</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graphicFrame>
        <p:nvGraphicFramePr>
          <p:cNvPr id="6" name="Content Placeholder 2">
            <a:extLst>
              <a:ext uri="{FF2B5EF4-FFF2-40B4-BE49-F238E27FC236}">
                <a16:creationId xmlns:a16="http://schemas.microsoft.com/office/drawing/2014/main" id="{FAFB66B4-94E0-4CED-8BC0-CEFE1EFBAFFD}"/>
              </a:ext>
            </a:extLst>
          </p:cNvPr>
          <p:cNvGraphicFramePr>
            <a:graphicFrameLocks noGrp="1"/>
          </p:cNvGraphicFramePr>
          <p:nvPr>
            <p:ph idx="1"/>
            <p:extLst>
              <p:ext uri="{D42A27DB-BD31-4B8C-83A1-F6EECF244321}">
                <p14:modId xmlns:p14="http://schemas.microsoft.com/office/powerpoint/2010/main" val="4090763090"/>
              </p:ext>
            </p:extLst>
          </p:nvPr>
        </p:nvGraphicFramePr>
        <p:xfrm>
          <a:off x="1170039" y="1898199"/>
          <a:ext cx="7994313" cy="40989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665568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Future Gene Expression</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pic>
        <p:nvPicPr>
          <p:cNvPr id="14" name="Picture 24" descr="A graph showing a number of spheres&#10;&#10;Description automatically generated">
            <a:extLst>
              <a:ext uri="{FF2B5EF4-FFF2-40B4-BE49-F238E27FC236}">
                <a16:creationId xmlns:a16="http://schemas.microsoft.com/office/drawing/2014/main" id="{93D7CF55-1045-4ED7-9C04-6E47E1BC9A06}"/>
              </a:ext>
            </a:extLst>
          </p:cNvPr>
          <p:cNvPicPr>
            <a:picLocks noChangeAspect="1"/>
          </p:cNvPicPr>
          <p:nvPr/>
        </p:nvPicPr>
        <p:blipFill>
          <a:blip r:embed="rId3"/>
          <a:stretch>
            <a:fillRect/>
          </a:stretch>
        </p:blipFill>
        <p:spPr>
          <a:xfrm>
            <a:off x="6637236" y="2253652"/>
            <a:ext cx="4697507" cy="3782948"/>
          </a:xfrm>
          <a:prstGeom prst="rect">
            <a:avLst/>
          </a:prstGeom>
        </p:spPr>
      </p:pic>
      <p:pic>
        <p:nvPicPr>
          <p:cNvPr id="15" name="Picture 22" descr="A diagram of a graph&#10;&#10;Description automatically generated">
            <a:extLst>
              <a:ext uri="{FF2B5EF4-FFF2-40B4-BE49-F238E27FC236}">
                <a16:creationId xmlns:a16="http://schemas.microsoft.com/office/drawing/2014/main" id="{3F4DFAF5-D4D0-4543-AF36-F095B2FC66EF}"/>
              </a:ext>
            </a:extLst>
          </p:cNvPr>
          <p:cNvPicPr>
            <a:picLocks noChangeAspect="1"/>
          </p:cNvPicPr>
          <p:nvPr/>
        </p:nvPicPr>
        <p:blipFill>
          <a:blip r:embed="rId4"/>
          <a:stretch>
            <a:fillRect/>
          </a:stretch>
        </p:blipFill>
        <p:spPr>
          <a:xfrm>
            <a:off x="1168972" y="2044200"/>
            <a:ext cx="5323200" cy="3992400"/>
          </a:xfrm>
          <a:prstGeom prst="rect">
            <a:avLst/>
          </a:prstGeom>
        </p:spPr>
      </p:pic>
      <mc:AlternateContent xmlns:mc="http://schemas.openxmlformats.org/markup-compatibility/2006" xmlns:a14="http://schemas.microsoft.com/office/drawing/2010/main">
        <mc:Choice Requires="a14">
          <p:sp>
            <p:nvSpPr>
              <p:cNvPr id="18" name="Content Placeholder 2">
                <a:extLst>
                  <a:ext uri="{FF2B5EF4-FFF2-40B4-BE49-F238E27FC236}">
                    <a16:creationId xmlns:a16="http://schemas.microsoft.com/office/drawing/2014/main" id="{521A93AC-7AAD-4D9C-A492-5452FE841452}"/>
                  </a:ext>
                </a:extLst>
              </p:cNvPr>
              <p:cNvSpPr>
                <a:spLocks noGrp="1"/>
              </p:cNvSpPr>
              <p:nvPr>
                <p:ph idx="1"/>
              </p:nvPr>
            </p:nvSpPr>
            <p:spPr>
              <a:xfrm>
                <a:off x="1168972" y="1359664"/>
                <a:ext cx="9280834" cy="886722"/>
              </a:xfrm>
            </p:spPr>
            <p:txBody>
              <a:bodyPr>
                <a:normAutofit/>
              </a:bodyPr>
              <a:lstStyle/>
              <a:p>
                <a14:m>
                  <m:oMath xmlns:m="http://schemas.openxmlformats.org/officeDocument/2006/math">
                    <m:sSub>
                      <m:sSubPr>
                        <m:ctrlPr>
                          <a:rPr lang="en-US" sz="1800" b="0" i="1" smtClean="0">
                            <a:latin typeface="Cambria Math" panose="02040503050406030204" pitchFamily="18" charset="0"/>
                          </a:rPr>
                        </m:ctrlPr>
                      </m:sSubPr>
                      <m:e>
                        <m:r>
                          <a:rPr lang="en-US" sz="1800" b="0" i="1" smtClean="0">
                            <a:latin typeface="Cambria Math" panose="02040503050406030204" pitchFamily="18" charset="0"/>
                          </a:rPr>
                          <m:t>𝑆</m:t>
                        </m:r>
                      </m:e>
                      <m:sub>
                        <m:r>
                          <a:rPr lang="en-US" sz="1800" b="0" i="1" smtClean="0">
                            <a:latin typeface="Cambria Math" panose="02040503050406030204" pitchFamily="18" charset="0"/>
                          </a:rPr>
                          <m:t>𝑡</m:t>
                        </m:r>
                      </m:sub>
                    </m:sSub>
                  </m:oMath>
                </a14:m>
                <a:r>
                  <a:rPr lang="en-US" sz="1800" dirty="0"/>
                  <a:t> = The predicted position of cells at a specific ‘t’ in the PCA space.</a:t>
                </a:r>
              </a:p>
              <a:p>
                <a:pPr marL="0" indent="0">
                  <a:buNone/>
                </a:pPr>
                <a:endParaRPr lang="en-US" dirty="0"/>
              </a:p>
            </p:txBody>
          </p:sp>
        </mc:Choice>
        <mc:Fallback xmlns="">
          <p:sp>
            <p:nvSpPr>
              <p:cNvPr id="18" name="Content Placeholder 2">
                <a:extLst>
                  <a:ext uri="{FF2B5EF4-FFF2-40B4-BE49-F238E27FC236}">
                    <a16:creationId xmlns:a16="http://schemas.microsoft.com/office/drawing/2014/main" id="{521A93AC-7AAD-4D9C-A492-5452FE841452}"/>
                  </a:ext>
                </a:extLst>
              </p:cNvPr>
              <p:cNvSpPr>
                <a:spLocks noGrp="1" noRot="1" noChangeAspect="1" noMove="1" noResize="1" noEditPoints="1" noAdjustHandles="1" noChangeArrowheads="1" noChangeShapeType="1" noTextEdit="1"/>
              </p:cNvSpPr>
              <p:nvPr>
                <p:ph idx="1"/>
              </p:nvPr>
            </p:nvSpPr>
            <p:spPr>
              <a:xfrm>
                <a:off x="1168972" y="1359664"/>
                <a:ext cx="9280834" cy="886722"/>
              </a:xfrm>
              <a:blipFill>
                <a:blip r:embed="rId5"/>
                <a:stretch>
                  <a:fillRect l="-460" t="-6164"/>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9" name="TextBox 10">
                <a:extLst>
                  <a:ext uri="{FF2B5EF4-FFF2-40B4-BE49-F238E27FC236}">
                    <a16:creationId xmlns:a16="http://schemas.microsoft.com/office/drawing/2014/main" id="{B39A1A51-5D9E-4155-B581-FF46B499F96E}"/>
                  </a:ext>
                </a:extLst>
              </p:cNvPr>
              <p:cNvSpPr txBox="1"/>
              <p:nvPr/>
            </p:nvSpPr>
            <p:spPr>
              <a:xfrm>
                <a:off x="2507224" y="2617247"/>
                <a:ext cx="574288"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solidFill>
                                <a:schemeClr val="accent1"/>
                              </a:solidFill>
                              <a:latin typeface="Cambria Math" panose="02040503050406030204" pitchFamily="18" charset="0"/>
                            </a:rPr>
                          </m:ctrlPr>
                        </m:sSubPr>
                        <m:e>
                          <m:r>
                            <a:rPr lang="en-US" sz="1400" b="0" i="1" smtClean="0">
                              <a:solidFill>
                                <a:schemeClr val="accent1"/>
                              </a:solidFill>
                              <a:latin typeface="Cambria Math" panose="02040503050406030204" pitchFamily="18" charset="0"/>
                            </a:rPr>
                            <m:t>𝑆</m:t>
                          </m:r>
                        </m:e>
                        <m:sub>
                          <m:r>
                            <a:rPr lang="en-US" sz="1400" b="0" i="1" smtClean="0">
                              <a:solidFill>
                                <a:schemeClr val="accent1"/>
                              </a:solidFill>
                              <a:latin typeface="Cambria Math" panose="02040503050406030204" pitchFamily="18" charset="0"/>
                            </a:rPr>
                            <m:t>0</m:t>
                          </m:r>
                        </m:sub>
                      </m:sSub>
                    </m:oMath>
                  </m:oMathPara>
                </a14:m>
                <a:endParaRPr lang="en-IL" sz="1400" dirty="0">
                  <a:solidFill>
                    <a:schemeClr val="accent1"/>
                  </a:solidFill>
                </a:endParaRPr>
              </a:p>
            </p:txBody>
          </p:sp>
        </mc:Choice>
        <mc:Fallback xmlns="">
          <p:sp>
            <p:nvSpPr>
              <p:cNvPr id="19" name="TextBox 10">
                <a:extLst>
                  <a:ext uri="{FF2B5EF4-FFF2-40B4-BE49-F238E27FC236}">
                    <a16:creationId xmlns:a16="http://schemas.microsoft.com/office/drawing/2014/main" id="{B39A1A51-5D9E-4155-B581-FF46B499F96E}"/>
                  </a:ext>
                </a:extLst>
              </p:cNvPr>
              <p:cNvSpPr txBox="1">
                <a:spLocks noRot="1" noChangeAspect="1" noMove="1" noResize="1" noEditPoints="1" noAdjustHandles="1" noChangeArrowheads="1" noChangeShapeType="1" noTextEdit="1"/>
              </p:cNvSpPr>
              <p:nvPr/>
            </p:nvSpPr>
            <p:spPr>
              <a:xfrm>
                <a:off x="2507224" y="2617247"/>
                <a:ext cx="574288" cy="307777"/>
              </a:xfrm>
              <a:prstGeom prst="rect">
                <a:avLst/>
              </a:prstGeom>
              <a:blipFill>
                <a:blip r:embed="rId6"/>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20" name="TextBox 11">
                <a:extLst>
                  <a:ext uri="{FF2B5EF4-FFF2-40B4-BE49-F238E27FC236}">
                    <a16:creationId xmlns:a16="http://schemas.microsoft.com/office/drawing/2014/main" id="{65DCF56A-8FB5-4C51-847B-3C52158A1962}"/>
                  </a:ext>
                </a:extLst>
              </p:cNvPr>
              <p:cNvSpPr txBox="1"/>
              <p:nvPr/>
            </p:nvSpPr>
            <p:spPr>
              <a:xfrm>
                <a:off x="5248814" y="3896552"/>
                <a:ext cx="574288"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solidFill>
                                <a:schemeClr val="accent1"/>
                              </a:solidFill>
                              <a:latin typeface="Cambria Math" panose="02040503050406030204" pitchFamily="18" charset="0"/>
                            </a:rPr>
                          </m:ctrlPr>
                        </m:sSubPr>
                        <m:e>
                          <m:r>
                            <a:rPr lang="en-US" sz="1400" b="0" i="1" smtClean="0">
                              <a:solidFill>
                                <a:schemeClr val="accent1"/>
                              </a:solidFill>
                              <a:latin typeface="Cambria Math" panose="02040503050406030204" pitchFamily="18" charset="0"/>
                            </a:rPr>
                            <m:t>𝑆</m:t>
                          </m:r>
                        </m:e>
                        <m:sub>
                          <m:r>
                            <a:rPr lang="en-US" sz="1400" b="0" i="1" smtClean="0">
                              <a:solidFill>
                                <a:schemeClr val="accent1"/>
                              </a:solidFill>
                              <a:latin typeface="Cambria Math" panose="02040503050406030204" pitchFamily="18" charset="0"/>
                            </a:rPr>
                            <m:t>𝑡</m:t>
                          </m:r>
                        </m:sub>
                      </m:sSub>
                    </m:oMath>
                  </m:oMathPara>
                </a14:m>
                <a:endParaRPr lang="en-IL" sz="1400" dirty="0">
                  <a:solidFill>
                    <a:schemeClr val="accent1"/>
                  </a:solidFill>
                </a:endParaRPr>
              </a:p>
            </p:txBody>
          </p:sp>
        </mc:Choice>
        <mc:Fallback xmlns="">
          <p:sp>
            <p:nvSpPr>
              <p:cNvPr id="20" name="TextBox 11">
                <a:extLst>
                  <a:ext uri="{FF2B5EF4-FFF2-40B4-BE49-F238E27FC236}">
                    <a16:creationId xmlns:a16="http://schemas.microsoft.com/office/drawing/2014/main" id="{65DCF56A-8FB5-4C51-847B-3C52158A1962}"/>
                  </a:ext>
                </a:extLst>
              </p:cNvPr>
              <p:cNvSpPr txBox="1">
                <a:spLocks noRot="1" noChangeAspect="1" noMove="1" noResize="1" noEditPoints="1" noAdjustHandles="1" noChangeArrowheads="1" noChangeShapeType="1" noTextEdit="1"/>
              </p:cNvSpPr>
              <p:nvPr/>
            </p:nvSpPr>
            <p:spPr>
              <a:xfrm>
                <a:off x="5248814" y="3896552"/>
                <a:ext cx="574288" cy="307777"/>
              </a:xfrm>
              <a:prstGeom prst="rect">
                <a:avLst/>
              </a:prstGeom>
              <a:blipFill>
                <a:blip r:embed="rId7"/>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21" name="TextBox 13">
                <a:extLst>
                  <a:ext uri="{FF2B5EF4-FFF2-40B4-BE49-F238E27FC236}">
                    <a16:creationId xmlns:a16="http://schemas.microsoft.com/office/drawing/2014/main" id="{E2B6F736-2905-436C-9202-A10AA02E08AC}"/>
                  </a:ext>
                </a:extLst>
              </p:cNvPr>
              <p:cNvSpPr txBox="1"/>
              <p:nvPr/>
            </p:nvSpPr>
            <p:spPr>
              <a:xfrm>
                <a:off x="10759388" y="4093120"/>
                <a:ext cx="574288"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solidFill>
                                <a:schemeClr val="accent1"/>
                              </a:solidFill>
                              <a:latin typeface="Cambria Math" panose="02040503050406030204" pitchFamily="18" charset="0"/>
                            </a:rPr>
                          </m:ctrlPr>
                        </m:sSubPr>
                        <m:e>
                          <m:r>
                            <a:rPr lang="en-US" sz="1400" b="0" i="1" smtClean="0">
                              <a:solidFill>
                                <a:schemeClr val="accent1"/>
                              </a:solidFill>
                              <a:latin typeface="Cambria Math" panose="02040503050406030204" pitchFamily="18" charset="0"/>
                            </a:rPr>
                            <m:t>𝑆</m:t>
                          </m:r>
                        </m:e>
                        <m:sub>
                          <m:r>
                            <a:rPr lang="en-US" sz="1400" b="0" i="1" smtClean="0">
                              <a:solidFill>
                                <a:schemeClr val="accent1"/>
                              </a:solidFill>
                              <a:latin typeface="Cambria Math" panose="02040503050406030204" pitchFamily="18" charset="0"/>
                            </a:rPr>
                            <m:t>𝑡</m:t>
                          </m:r>
                        </m:sub>
                      </m:sSub>
                    </m:oMath>
                  </m:oMathPara>
                </a14:m>
                <a:endParaRPr lang="en-IL" sz="1400" dirty="0">
                  <a:solidFill>
                    <a:schemeClr val="accent1"/>
                  </a:solidFill>
                </a:endParaRPr>
              </a:p>
            </p:txBody>
          </p:sp>
        </mc:Choice>
        <mc:Fallback xmlns="">
          <p:sp>
            <p:nvSpPr>
              <p:cNvPr id="21" name="TextBox 13">
                <a:extLst>
                  <a:ext uri="{FF2B5EF4-FFF2-40B4-BE49-F238E27FC236}">
                    <a16:creationId xmlns:a16="http://schemas.microsoft.com/office/drawing/2014/main" id="{E2B6F736-2905-436C-9202-A10AA02E08AC}"/>
                  </a:ext>
                </a:extLst>
              </p:cNvPr>
              <p:cNvSpPr txBox="1">
                <a:spLocks noRot="1" noChangeAspect="1" noMove="1" noResize="1" noEditPoints="1" noAdjustHandles="1" noChangeArrowheads="1" noChangeShapeType="1" noTextEdit="1"/>
              </p:cNvSpPr>
              <p:nvPr/>
            </p:nvSpPr>
            <p:spPr>
              <a:xfrm>
                <a:off x="10759388" y="4093120"/>
                <a:ext cx="574288" cy="307777"/>
              </a:xfrm>
              <a:prstGeom prst="rect">
                <a:avLst/>
              </a:prstGeom>
              <a:blipFill>
                <a:blip r:embed="rId7"/>
                <a:stretch>
                  <a:fillRect/>
                </a:stretch>
              </a:blipFill>
            </p:spPr>
            <p:txBody>
              <a:bodyPr/>
              <a:lstStyle/>
              <a:p>
                <a:r>
                  <a:rPr lang="he-IL">
                    <a:noFill/>
                  </a:rPr>
                  <a:t> </a:t>
                </a:r>
              </a:p>
            </p:txBody>
          </p:sp>
        </mc:Fallback>
      </mc:AlternateContent>
      <p:sp>
        <p:nvSpPr>
          <p:cNvPr id="28" name="Content Placeholder 2">
            <a:extLst>
              <a:ext uri="{FF2B5EF4-FFF2-40B4-BE49-F238E27FC236}">
                <a16:creationId xmlns:a16="http://schemas.microsoft.com/office/drawing/2014/main" id="{C14A1299-DAE4-4CD3-A767-4437110E49C7}"/>
              </a:ext>
            </a:extLst>
          </p:cNvPr>
          <p:cNvSpPr txBox="1">
            <a:spLocks/>
          </p:cNvSpPr>
          <p:nvPr/>
        </p:nvSpPr>
        <p:spPr>
          <a:xfrm>
            <a:off x="1700638" y="5975954"/>
            <a:ext cx="4259868" cy="30182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 Future gene expression vectors in PCA space, t = 1.2.</a:t>
            </a:r>
          </a:p>
        </p:txBody>
      </p:sp>
      <p:sp>
        <p:nvSpPr>
          <p:cNvPr id="29" name="Content Placeholder 2">
            <a:extLst>
              <a:ext uri="{FF2B5EF4-FFF2-40B4-BE49-F238E27FC236}">
                <a16:creationId xmlns:a16="http://schemas.microsoft.com/office/drawing/2014/main" id="{AE3505A3-0C40-4915-8E88-A45F402B9D11}"/>
              </a:ext>
            </a:extLst>
          </p:cNvPr>
          <p:cNvSpPr txBox="1">
            <a:spLocks/>
          </p:cNvSpPr>
          <p:nvPr/>
        </p:nvSpPr>
        <p:spPr>
          <a:xfrm>
            <a:off x="7457614" y="5975954"/>
            <a:ext cx="3588918" cy="3018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 S(t) position in PCA space, t=1.2</a:t>
            </a:r>
          </a:p>
        </p:txBody>
      </p:sp>
    </p:spTree>
    <p:extLst>
      <p:ext uri="{BB962C8B-B14F-4D97-AF65-F5344CB8AC3E}">
        <p14:creationId xmlns:p14="http://schemas.microsoft.com/office/powerpoint/2010/main" val="16871594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Workflow</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graphicFrame>
        <p:nvGraphicFramePr>
          <p:cNvPr id="8" name="Content Placeholder 2">
            <a:extLst>
              <a:ext uri="{FF2B5EF4-FFF2-40B4-BE49-F238E27FC236}">
                <a16:creationId xmlns:a16="http://schemas.microsoft.com/office/drawing/2014/main" id="{3B2CABFE-E42E-4950-85E7-1267124AE3CB}"/>
              </a:ext>
            </a:extLst>
          </p:cNvPr>
          <p:cNvGraphicFramePr>
            <a:graphicFrameLocks noGrp="1"/>
          </p:cNvGraphicFramePr>
          <p:nvPr>
            <p:ph idx="1"/>
            <p:extLst>
              <p:ext uri="{D42A27DB-BD31-4B8C-83A1-F6EECF244321}">
                <p14:modId xmlns:p14="http://schemas.microsoft.com/office/powerpoint/2010/main" val="2791419910"/>
              </p:ext>
            </p:extLst>
          </p:nvPr>
        </p:nvGraphicFramePr>
        <p:xfrm>
          <a:off x="1170039" y="1839205"/>
          <a:ext cx="7994313" cy="40989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631081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Future Gene Expression</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sp>
        <p:nvSpPr>
          <p:cNvPr id="18" name="Content Placeholder 2">
            <a:extLst>
              <a:ext uri="{FF2B5EF4-FFF2-40B4-BE49-F238E27FC236}">
                <a16:creationId xmlns:a16="http://schemas.microsoft.com/office/drawing/2014/main" id="{521A93AC-7AAD-4D9C-A492-5452FE841452}"/>
              </a:ext>
            </a:extLst>
          </p:cNvPr>
          <p:cNvSpPr>
            <a:spLocks noGrp="1"/>
          </p:cNvSpPr>
          <p:nvPr>
            <p:ph idx="1"/>
          </p:nvPr>
        </p:nvSpPr>
        <p:spPr>
          <a:xfrm>
            <a:off x="1168972" y="1359664"/>
            <a:ext cx="9280834" cy="886722"/>
          </a:xfrm>
        </p:spPr>
        <p:txBody>
          <a:bodyPr>
            <a:normAutofit/>
          </a:bodyPr>
          <a:lstStyle/>
          <a:p>
            <a:r>
              <a:rPr lang="en-US" sz="1800" dirty="0"/>
              <a:t>Overall 19% of CD8A cells are close to tumor cells.</a:t>
            </a:r>
          </a:p>
          <a:p>
            <a:pPr marL="0" indent="0">
              <a:buNone/>
            </a:pPr>
            <a:endParaRPr lang="en-US" sz="1800" dirty="0"/>
          </a:p>
          <a:p>
            <a:pPr marL="0" indent="0">
              <a:buNone/>
            </a:pPr>
            <a:endParaRPr lang="en-US" dirty="0"/>
          </a:p>
        </p:txBody>
      </p:sp>
      <p:pic>
        <p:nvPicPr>
          <p:cNvPr id="12" name="תמונה 11">
            <a:extLst>
              <a:ext uri="{FF2B5EF4-FFF2-40B4-BE49-F238E27FC236}">
                <a16:creationId xmlns:a16="http://schemas.microsoft.com/office/drawing/2014/main" id="{FF0936C4-9783-4A8B-9E18-C7F700439170}"/>
              </a:ext>
            </a:extLst>
          </p:cNvPr>
          <p:cNvPicPr>
            <a:picLocks noChangeAspect="1"/>
          </p:cNvPicPr>
          <p:nvPr/>
        </p:nvPicPr>
        <p:blipFill>
          <a:blip r:embed="rId3"/>
          <a:stretch>
            <a:fillRect/>
          </a:stretch>
        </p:blipFill>
        <p:spPr>
          <a:xfrm>
            <a:off x="3519671" y="2110571"/>
            <a:ext cx="5152658" cy="4149486"/>
          </a:xfrm>
          <a:prstGeom prst="rect">
            <a:avLst/>
          </a:prstGeom>
        </p:spPr>
      </p:pic>
      <p:sp>
        <p:nvSpPr>
          <p:cNvPr id="13" name="Content Placeholder 2">
            <a:extLst>
              <a:ext uri="{FF2B5EF4-FFF2-40B4-BE49-F238E27FC236}">
                <a16:creationId xmlns:a16="http://schemas.microsoft.com/office/drawing/2014/main" id="{D3997C29-B602-40E3-BE94-B492BD314D9B}"/>
              </a:ext>
            </a:extLst>
          </p:cNvPr>
          <p:cNvSpPr txBox="1">
            <a:spLocks/>
          </p:cNvSpPr>
          <p:nvPr/>
        </p:nvSpPr>
        <p:spPr>
          <a:xfrm>
            <a:off x="4368004" y="6260057"/>
            <a:ext cx="4001729" cy="29198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S(t) position in PCA space, the red dots indicating CD8A cells near tumor cells.</a:t>
            </a:r>
          </a:p>
        </p:txBody>
      </p:sp>
    </p:spTree>
    <p:extLst>
      <p:ext uri="{BB962C8B-B14F-4D97-AF65-F5344CB8AC3E}">
        <p14:creationId xmlns:p14="http://schemas.microsoft.com/office/powerpoint/2010/main" val="10491421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Motivation</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pic>
        <p:nvPicPr>
          <p:cNvPr id="8" name="Picture 2" descr="What is Immunotherapy?">
            <a:extLst>
              <a:ext uri="{FF2B5EF4-FFF2-40B4-BE49-F238E27FC236}">
                <a16:creationId xmlns:a16="http://schemas.microsoft.com/office/drawing/2014/main" id="{86C5F17F-0FE9-4FDD-B14D-2CC46372755D}"/>
              </a:ext>
            </a:extLst>
          </p:cNvPr>
          <p:cNvPicPr>
            <a:picLocks noChangeAspect="1" noChangeArrowheads="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046317" y="1464308"/>
            <a:ext cx="8099365" cy="4555895"/>
          </a:xfrm>
          <a:prstGeom prst="rect">
            <a:avLst/>
          </a:prstGeom>
        </p:spPr>
      </p:pic>
    </p:spTree>
    <p:extLst>
      <p:ext uri="{BB962C8B-B14F-4D97-AF65-F5344CB8AC3E}">
        <p14:creationId xmlns:p14="http://schemas.microsoft.com/office/powerpoint/2010/main" val="14680294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Results - Proximity to Tumor cells</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pic>
        <p:nvPicPr>
          <p:cNvPr id="26" name="תמונה 6">
            <a:extLst>
              <a:ext uri="{FF2B5EF4-FFF2-40B4-BE49-F238E27FC236}">
                <a16:creationId xmlns:a16="http://schemas.microsoft.com/office/drawing/2014/main" id="{67800707-0B56-492D-AAE0-C56424AD63E3}"/>
              </a:ext>
            </a:extLst>
          </p:cNvPr>
          <p:cNvPicPr>
            <a:picLocks noChangeAspect="1"/>
          </p:cNvPicPr>
          <p:nvPr/>
        </p:nvPicPr>
        <p:blipFill>
          <a:blip r:embed="rId3"/>
          <a:stretch>
            <a:fillRect/>
          </a:stretch>
        </p:blipFill>
        <p:spPr>
          <a:xfrm>
            <a:off x="6338064" y="2383008"/>
            <a:ext cx="4683897" cy="3771987"/>
          </a:xfrm>
          <a:prstGeom prst="rect">
            <a:avLst/>
          </a:prstGeom>
        </p:spPr>
      </p:pic>
      <p:grpSp>
        <p:nvGrpSpPr>
          <p:cNvPr id="27" name="קבוצה 26">
            <a:extLst>
              <a:ext uri="{FF2B5EF4-FFF2-40B4-BE49-F238E27FC236}">
                <a16:creationId xmlns:a16="http://schemas.microsoft.com/office/drawing/2014/main" id="{31AE468A-832D-4190-8953-A9A8B7459BE5}"/>
              </a:ext>
            </a:extLst>
          </p:cNvPr>
          <p:cNvGrpSpPr/>
          <p:nvPr/>
        </p:nvGrpSpPr>
        <p:grpSpPr>
          <a:xfrm>
            <a:off x="1170039" y="2383009"/>
            <a:ext cx="4426459" cy="3771987"/>
            <a:chOff x="93986" y="2569822"/>
            <a:chExt cx="4970706" cy="4002957"/>
          </a:xfrm>
        </p:grpSpPr>
        <p:pic>
          <p:nvPicPr>
            <p:cNvPr id="30" name="תמונה 5">
              <a:extLst>
                <a:ext uri="{FF2B5EF4-FFF2-40B4-BE49-F238E27FC236}">
                  <a16:creationId xmlns:a16="http://schemas.microsoft.com/office/drawing/2014/main" id="{0FCC8DBA-63E9-46E4-B428-CDDCB262E931}"/>
                </a:ext>
              </a:extLst>
            </p:cNvPr>
            <p:cNvPicPr>
              <a:picLocks noChangeAspect="1"/>
            </p:cNvPicPr>
            <p:nvPr/>
          </p:nvPicPr>
          <p:blipFill>
            <a:blip r:embed="rId4"/>
            <a:stretch>
              <a:fillRect/>
            </a:stretch>
          </p:blipFill>
          <p:spPr>
            <a:xfrm>
              <a:off x="93986" y="2569822"/>
              <a:ext cx="4970706" cy="4002957"/>
            </a:xfrm>
            <a:prstGeom prst="rect">
              <a:avLst/>
            </a:prstGeom>
          </p:spPr>
        </p:pic>
        <p:pic>
          <p:nvPicPr>
            <p:cNvPr id="31" name="תמונה 30">
              <a:extLst>
                <a:ext uri="{FF2B5EF4-FFF2-40B4-BE49-F238E27FC236}">
                  <a16:creationId xmlns:a16="http://schemas.microsoft.com/office/drawing/2014/main" id="{4FFDD340-161C-4378-AB19-5B55CB500B57}"/>
                </a:ext>
              </a:extLst>
            </p:cNvPr>
            <p:cNvPicPr>
              <a:picLocks noChangeAspect="1"/>
            </p:cNvPicPr>
            <p:nvPr/>
          </p:nvPicPr>
          <p:blipFill>
            <a:blip r:embed="rId5"/>
            <a:stretch>
              <a:fillRect/>
            </a:stretch>
          </p:blipFill>
          <p:spPr>
            <a:xfrm>
              <a:off x="4299918" y="2901686"/>
              <a:ext cx="647790" cy="838317"/>
            </a:xfrm>
            <a:prstGeom prst="rect">
              <a:avLst/>
            </a:prstGeom>
          </p:spPr>
        </p:pic>
      </p:grpSp>
      <p:sp>
        <p:nvSpPr>
          <p:cNvPr id="32" name="Content Placeholder 2">
            <a:extLst>
              <a:ext uri="{FF2B5EF4-FFF2-40B4-BE49-F238E27FC236}">
                <a16:creationId xmlns:a16="http://schemas.microsoft.com/office/drawing/2014/main" id="{4084C22C-B5D1-429A-878C-3229737D887D}"/>
              </a:ext>
            </a:extLst>
          </p:cNvPr>
          <p:cNvSpPr txBox="1">
            <a:spLocks/>
          </p:cNvSpPr>
          <p:nvPr/>
        </p:nvSpPr>
        <p:spPr>
          <a:xfrm>
            <a:off x="1442800" y="6176827"/>
            <a:ext cx="4487318" cy="29198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PCA plot showing CD8A T-cells divided into three clusters. </a:t>
            </a:r>
          </a:p>
        </p:txBody>
      </p:sp>
      <p:sp>
        <p:nvSpPr>
          <p:cNvPr id="33" name="Content Placeholder 2">
            <a:extLst>
              <a:ext uri="{FF2B5EF4-FFF2-40B4-BE49-F238E27FC236}">
                <a16:creationId xmlns:a16="http://schemas.microsoft.com/office/drawing/2014/main" id="{033BBC65-5DF4-4CA5-8535-888D53AF14F8}"/>
              </a:ext>
            </a:extLst>
          </p:cNvPr>
          <p:cNvSpPr txBox="1">
            <a:spLocks/>
          </p:cNvSpPr>
          <p:nvPr/>
        </p:nvSpPr>
        <p:spPr>
          <a:xfrm>
            <a:off x="7020232" y="6166185"/>
            <a:ext cx="4001729" cy="29198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Red dots indicating CD8A cells near tumor cells.</a:t>
            </a:r>
          </a:p>
        </p:txBody>
      </p:sp>
    </p:spTree>
    <p:extLst>
      <p:ext uri="{BB962C8B-B14F-4D97-AF65-F5344CB8AC3E}">
        <p14:creationId xmlns:p14="http://schemas.microsoft.com/office/powerpoint/2010/main" val="33614584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Results - Proximity to Tumor cells</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pic>
        <p:nvPicPr>
          <p:cNvPr id="4" name="תמונה 3">
            <a:extLst>
              <a:ext uri="{FF2B5EF4-FFF2-40B4-BE49-F238E27FC236}">
                <a16:creationId xmlns:a16="http://schemas.microsoft.com/office/drawing/2014/main" id="{09C50982-9C82-4836-8BBF-FBA9BBCE1272}"/>
              </a:ext>
            </a:extLst>
          </p:cNvPr>
          <p:cNvPicPr>
            <a:picLocks noChangeAspect="1"/>
          </p:cNvPicPr>
          <p:nvPr/>
        </p:nvPicPr>
        <p:blipFill rotWithShape="1">
          <a:blip r:embed="rId3"/>
          <a:srcRect l="7474" t="16508" r="20218" b="11784"/>
          <a:stretch/>
        </p:blipFill>
        <p:spPr>
          <a:xfrm>
            <a:off x="943897" y="1540847"/>
            <a:ext cx="5152103" cy="4101347"/>
          </a:xfrm>
          <a:prstGeom prst="rect">
            <a:avLst/>
          </a:prstGeom>
        </p:spPr>
      </p:pic>
      <p:pic>
        <p:nvPicPr>
          <p:cNvPr id="7" name="תמונה 6">
            <a:extLst>
              <a:ext uri="{FF2B5EF4-FFF2-40B4-BE49-F238E27FC236}">
                <a16:creationId xmlns:a16="http://schemas.microsoft.com/office/drawing/2014/main" id="{89B701EA-6B20-442B-B172-24DCBF80AB45}"/>
              </a:ext>
            </a:extLst>
          </p:cNvPr>
          <p:cNvPicPr>
            <a:picLocks noChangeAspect="1"/>
          </p:cNvPicPr>
          <p:nvPr/>
        </p:nvPicPr>
        <p:blipFill>
          <a:blip r:embed="rId4"/>
          <a:stretch>
            <a:fillRect/>
          </a:stretch>
        </p:blipFill>
        <p:spPr>
          <a:xfrm>
            <a:off x="6748155" y="1779594"/>
            <a:ext cx="4499948" cy="3623852"/>
          </a:xfrm>
          <a:prstGeom prst="rect">
            <a:avLst/>
          </a:prstGeom>
        </p:spPr>
      </p:pic>
      <p:sp>
        <p:nvSpPr>
          <p:cNvPr id="16" name="Content Placeholder 2">
            <a:extLst>
              <a:ext uri="{FF2B5EF4-FFF2-40B4-BE49-F238E27FC236}">
                <a16:creationId xmlns:a16="http://schemas.microsoft.com/office/drawing/2014/main" id="{085DF5BA-8BF1-4D7C-A147-2D2A6E1D7910}"/>
              </a:ext>
            </a:extLst>
          </p:cNvPr>
          <p:cNvSpPr txBox="1">
            <a:spLocks/>
          </p:cNvSpPr>
          <p:nvPr/>
        </p:nvSpPr>
        <p:spPr>
          <a:xfrm>
            <a:off x="1911103" y="5819254"/>
            <a:ext cx="3217690" cy="29198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PCA plot showing CD8A T-cells divided into three clusters, 3D. </a:t>
            </a:r>
          </a:p>
        </p:txBody>
      </p:sp>
      <p:sp>
        <p:nvSpPr>
          <p:cNvPr id="17" name="Content Placeholder 2">
            <a:extLst>
              <a:ext uri="{FF2B5EF4-FFF2-40B4-BE49-F238E27FC236}">
                <a16:creationId xmlns:a16="http://schemas.microsoft.com/office/drawing/2014/main" id="{81BFC70E-A52E-4653-82EC-1D4AF39078CC}"/>
              </a:ext>
            </a:extLst>
          </p:cNvPr>
          <p:cNvSpPr txBox="1">
            <a:spLocks/>
          </p:cNvSpPr>
          <p:nvPr/>
        </p:nvSpPr>
        <p:spPr>
          <a:xfrm>
            <a:off x="7195522" y="5819254"/>
            <a:ext cx="3605213" cy="29198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PCA plot showing CD8A T-cells divided into three clusters, PC2 vs PC3. </a:t>
            </a:r>
          </a:p>
        </p:txBody>
      </p:sp>
    </p:spTree>
    <p:extLst>
      <p:ext uri="{BB962C8B-B14F-4D97-AF65-F5344CB8AC3E}">
        <p14:creationId xmlns:p14="http://schemas.microsoft.com/office/powerpoint/2010/main" val="37877285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Results - Proximity to Tumor cells</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sp>
        <p:nvSpPr>
          <p:cNvPr id="13" name="Content Placeholder 2">
            <a:extLst>
              <a:ext uri="{FF2B5EF4-FFF2-40B4-BE49-F238E27FC236}">
                <a16:creationId xmlns:a16="http://schemas.microsoft.com/office/drawing/2014/main" id="{2539AAFA-7E8B-4927-99F0-876B6592D33C}"/>
              </a:ext>
            </a:extLst>
          </p:cNvPr>
          <p:cNvSpPr txBox="1">
            <a:spLocks/>
          </p:cNvSpPr>
          <p:nvPr/>
        </p:nvSpPr>
        <p:spPr>
          <a:xfrm>
            <a:off x="5386334" y="1651656"/>
            <a:ext cx="1031215" cy="8520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800"/>
          </a:p>
          <a:p>
            <a:pPr marL="0" indent="0">
              <a:buFont typeface="Arial" panose="020B0604020202020204" pitchFamily="34" charset="0"/>
              <a:buNone/>
            </a:pPr>
            <a:r>
              <a:rPr lang="en-US" sz="1800"/>
              <a:t>26%</a:t>
            </a:r>
            <a:endParaRPr lang="en-US" sz="1800" dirty="0"/>
          </a:p>
        </p:txBody>
      </p:sp>
      <p:sp>
        <p:nvSpPr>
          <p:cNvPr id="14" name="מלבן מעוגל 3">
            <a:extLst>
              <a:ext uri="{FF2B5EF4-FFF2-40B4-BE49-F238E27FC236}">
                <a16:creationId xmlns:a16="http://schemas.microsoft.com/office/drawing/2014/main" id="{D0526263-5F78-473C-A1EF-FB34FE418111}"/>
              </a:ext>
            </a:extLst>
          </p:cNvPr>
          <p:cNvSpPr/>
          <p:nvPr/>
        </p:nvSpPr>
        <p:spPr>
          <a:xfrm>
            <a:off x="9461738" y="3428999"/>
            <a:ext cx="1268839" cy="2863949"/>
          </a:xfrm>
          <a:prstGeom prst="roundRect">
            <a:avLst/>
          </a:prstGeom>
          <a:solidFill>
            <a:srgbClr val="436CC8"/>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5" name="מלבן מעוגל 29">
            <a:extLst>
              <a:ext uri="{FF2B5EF4-FFF2-40B4-BE49-F238E27FC236}">
                <a16:creationId xmlns:a16="http://schemas.microsoft.com/office/drawing/2014/main" id="{1FCE296E-59A6-406A-A173-2DC51CF21558}"/>
              </a:ext>
            </a:extLst>
          </p:cNvPr>
          <p:cNvSpPr/>
          <p:nvPr/>
        </p:nvSpPr>
        <p:spPr>
          <a:xfrm>
            <a:off x="5050933" y="2374056"/>
            <a:ext cx="1268839" cy="3909060"/>
          </a:xfrm>
          <a:prstGeom prst="roundRect">
            <a:avLst/>
          </a:prstGeom>
          <a:solidFill>
            <a:srgbClr val="0086BB"/>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6" name="Content Placeholder 2">
            <a:extLst>
              <a:ext uri="{FF2B5EF4-FFF2-40B4-BE49-F238E27FC236}">
                <a16:creationId xmlns:a16="http://schemas.microsoft.com/office/drawing/2014/main" id="{70BAB400-85A2-4AF3-BF66-44CF4CCCD7C9}"/>
              </a:ext>
            </a:extLst>
          </p:cNvPr>
          <p:cNvSpPr txBox="1">
            <a:spLocks/>
          </p:cNvSpPr>
          <p:nvPr/>
        </p:nvSpPr>
        <p:spPr>
          <a:xfrm>
            <a:off x="3531253" y="2383888"/>
            <a:ext cx="1031215" cy="69707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22%</a:t>
            </a:r>
          </a:p>
        </p:txBody>
      </p:sp>
      <p:sp>
        <p:nvSpPr>
          <p:cNvPr id="17" name="מלבן מעוגל 29">
            <a:extLst>
              <a:ext uri="{FF2B5EF4-FFF2-40B4-BE49-F238E27FC236}">
                <a16:creationId xmlns:a16="http://schemas.microsoft.com/office/drawing/2014/main" id="{6116DCAC-9E5A-42B4-ABD5-262D0B5C6393}"/>
              </a:ext>
            </a:extLst>
          </p:cNvPr>
          <p:cNvSpPr/>
          <p:nvPr/>
        </p:nvSpPr>
        <p:spPr>
          <a:xfrm>
            <a:off x="3195852" y="3065583"/>
            <a:ext cx="1268839" cy="3198057"/>
          </a:xfrm>
          <a:prstGeom prst="roundRect">
            <a:avLst/>
          </a:prstGeom>
          <a:solidFill>
            <a:srgbClr val="0086BB"/>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8" name="מלבן מעוגל 29">
            <a:extLst>
              <a:ext uri="{FF2B5EF4-FFF2-40B4-BE49-F238E27FC236}">
                <a16:creationId xmlns:a16="http://schemas.microsoft.com/office/drawing/2014/main" id="{57972017-4ACC-4589-9551-7DAED296A0A1}"/>
              </a:ext>
            </a:extLst>
          </p:cNvPr>
          <p:cNvSpPr/>
          <p:nvPr/>
        </p:nvSpPr>
        <p:spPr>
          <a:xfrm>
            <a:off x="1307163" y="3964483"/>
            <a:ext cx="1268839" cy="2299033"/>
          </a:xfrm>
          <a:prstGeom prst="roundRect">
            <a:avLst/>
          </a:prstGeom>
          <a:solidFill>
            <a:srgbClr val="0086BB"/>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Content Placeholder 2">
            <a:extLst>
              <a:ext uri="{FF2B5EF4-FFF2-40B4-BE49-F238E27FC236}">
                <a16:creationId xmlns:a16="http://schemas.microsoft.com/office/drawing/2014/main" id="{A9A62D3E-669C-4759-94B2-07DABD41B209}"/>
              </a:ext>
            </a:extLst>
          </p:cNvPr>
          <p:cNvSpPr txBox="1">
            <a:spLocks/>
          </p:cNvSpPr>
          <p:nvPr/>
        </p:nvSpPr>
        <p:spPr>
          <a:xfrm>
            <a:off x="1647833" y="3267411"/>
            <a:ext cx="1031215" cy="69707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15%</a:t>
            </a:r>
          </a:p>
        </p:txBody>
      </p:sp>
      <p:sp>
        <p:nvSpPr>
          <p:cNvPr id="20" name="Content Placeholder 2">
            <a:extLst>
              <a:ext uri="{FF2B5EF4-FFF2-40B4-BE49-F238E27FC236}">
                <a16:creationId xmlns:a16="http://schemas.microsoft.com/office/drawing/2014/main" id="{1308AA68-B327-4118-9901-EAA66961D480}"/>
              </a:ext>
            </a:extLst>
          </p:cNvPr>
          <p:cNvSpPr txBox="1">
            <a:spLocks/>
          </p:cNvSpPr>
          <p:nvPr/>
        </p:nvSpPr>
        <p:spPr>
          <a:xfrm>
            <a:off x="4784754" y="1589849"/>
            <a:ext cx="1770523" cy="4246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solidFill>
                  <a:schemeClr val="tx2"/>
                </a:solidFill>
                <a:latin typeface="Harding"/>
              </a:rPr>
              <a:t>Cluster 2</a:t>
            </a:r>
          </a:p>
        </p:txBody>
      </p:sp>
      <p:sp>
        <p:nvSpPr>
          <p:cNvPr id="21" name="Content Placeholder 2">
            <a:extLst>
              <a:ext uri="{FF2B5EF4-FFF2-40B4-BE49-F238E27FC236}">
                <a16:creationId xmlns:a16="http://schemas.microsoft.com/office/drawing/2014/main" id="{0C10EA85-3953-4983-B13F-B904ABA1EEDD}"/>
              </a:ext>
            </a:extLst>
          </p:cNvPr>
          <p:cNvSpPr txBox="1">
            <a:spLocks/>
          </p:cNvSpPr>
          <p:nvPr/>
        </p:nvSpPr>
        <p:spPr>
          <a:xfrm>
            <a:off x="2945009" y="1570374"/>
            <a:ext cx="1770523" cy="4246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solidFill>
                  <a:schemeClr val="tx2"/>
                </a:solidFill>
                <a:latin typeface="Harding"/>
              </a:rPr>
              <a:t>Cluster 1</a:t>
            </a:r>
          </a:p>
        </p:txBody>
      </p:sp>
      <p:sp>
        <p:nvSpPr>
          <p:cNvPr id="22" name="Content Placeholder 2">
            <a:extLst>
              <a:ext uri="{FF2B5EF4-FFF2-40B4-BE49-F238E27FC236}">
                <a16:creationId xmlns:a16="http://schemas.microsoft.com/office/drawing/2014/main" id="{E97EC013-64D1-4F64-B5F8-F923E4C327D2}"/>
              </a:ext>
            </a:extLst>
          </p:cNvPr>
          <p:cNvSpPr txBox="1">
            <a:spLocks/>
          </p:cNvSpPr>
          <p:nvPr/>
        </p:nvSpPr>
        <p:spPr>
          <a:xfrm>
            <a:off x="1036758" y="1590867"/>
            <a:ext cx="1770523" cy="4246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solidFill>
                  <a:schemeClr val="tx2"/>
                </a:solidFill>
                <a:latin typeface="Harding"/>
              </a:rPr>
              <a:t>Cluster 0</a:t>
            </a:r>
          </a:p>
        </p:txBody>
      </p:sp>
      <p:sp>
        <p:nvSpPr>
          <p:cNvPr id="23" name="Content Placeholder 2">
            <a:extLst>
              <a:ext uri="{FF2B5EF4-FFF2-40B4-BE49-F238E27FC236}">
                <a16:creationId xmlns:a16="http://schemas.microsoft.com/office/drawing/2014/main" id="{644FD960-19C9-49A0-856F-FCC81B91C328}"/>
              </a:ext>
            </a:extLst>
          </p:cNvPr>
          <p:cNvSpPr txBox="1">
            <a:spLocks/>
          </p:cNvSpPr>
          <p:nvPr/>
        </p:nvSpPr>
        <p:spPr>
          <a:xfrm>
            <a:off x="9747137" y="2731927"/>
            <a:ext cx="1031215" cy="69707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19%</a:t>
            </a:r>
          </a:p>
        </p:txBody>
      </p:sp>
      <p:sp>
        <p:nvSpPr>
          <p:cNvPr id="24" name="Content Placeholder 2">
            <a:extLst>
              <a:ext uri="{FF2B5EF4-FFF2-40B4-BE49-F238E27FC236}">
                <a16:creationId xmlns:a16="http://schemas.microsoft.com/office/drawing/2014/main" id="{C796159B-2B2C-4396-A92E-1225BD2CB588}"/>
              </a:ext>
            </a:extLst>
          </p:cNvPr>
          <p:cNvSpPr txBox="1">
            <a:spLocks/>
          </p:cNvSpPr>
          <p:nvPr/>
        </p:nvSpPr>
        <p:spPr>
          <a:xfrm>
            <a:off x="9210894" y="1550180"/>
            <a:ext cx="1770523" cy="42467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solidFill>
                  <a:schemeClr val="tx2"/>
                </a:solidFill>
                <a:latin typeface="Harding"/>
              </a:rPr>
              <a:t>Heterogeneous population</a:t>
            </a:r>
          </a:p>
        </p:txBody>
      </p:sp>
      <p:sp>
        <p:nvSpPr>
          <p:cNvPr id="28" name="Content Placeholder 2">
            <a:extLst>
              <a:ext uri="{FF2B5EF4-FFF2-40B4-BE49-F238E27FC236}">
                <a16:creationId xmlns:a16="http://schemas.microsoft.com/office/drawing/2014/main" id="{2099C944-1A66-41C7-B58E-124807F37CDB}"/>
              </a:ext>
            </a:extLst>
          </p:cNvPr>
          <p:cNvSpPr txBox="1">
            <a:spLocks/>
          </p:cNvSpPr>
          <p:nvPr/>
        </p:nvSpPr>
        <p:spPr>
          <a:xfrm>
            <a:off x="5060919" y="4507144"/>
            <a:ext cx="1268839" cy="3538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solidFill>
                  <a:schemeClr val="tx2"/>
                </a:solidFill>
                <a:latin typeface="Harding"/>
              </a:rPr>
              <a:t>P value &lt; 0.05</a:t>
            </a:r>
          </a:p>
        </p:txBody>
      </p:sp>
      <p:pic>
        <p:nvPicPr>
          <p:cNvPr id="29" name="תמונה 28">
            <a:extLst>
              <a:ext uri="{FF2B5EF4-FFF2-40B4-BE49-F238E27FC236}">
                <a16:creationId xmlns:a16="http://schemas.microsoft.com/office/drawing/2014/main" id="{A9D019E2-7FCB-4BC6-877D-DB2A72C1961B}"/>
              </a:ext>
            </a:extLst>
          </p:cNvPr>
          <p:cNvPicPr>
            <a:picLocks noChangeAspect="1"/>
          </p:cNvPicPr>
          <p:nvPr/>
        </p:nvPicPr>
        <p:blipFill rotWithShape="1">
          <a:blip r:embed="rId3"/>
          <a:srcRect l="2737" b="22503"/>
          <a:stretch/>
        </p:blipFill>
        <p:spPr>
          <a:xfrm>
            <a:off x="5750450" y="4437266"/>
            <a:ext cx="1913186" cy="1524377"/>
          </a:xfrm>
          <a:prstGeom prst="rect">
            <a:avLst/>
          </a:prstGeom>
        </p:spPr>
      </p:pic>
      <p:pic>
        <p:nvPicPr>
          <p:cNvPr id="34" name="תמונה 33">
            <a:extLst>
              <a:ext uri="{FF2B5EF4-FFF2-40B4-BE49-F238E27FC236}">
                <a16:creationId xmlns:a16="http://schemas.microsoft.com/office/drawing/2014/main" id="{02CA96CF-3CC1-46E5-B33A-5E63B8BAA78C}"/>
              </a:ext>
            </a:extLst>
          </p:cNvPr>
          <p:cNvPicPr>
            <a:picLocks noChangeAspect="1"/>
          </p:cNvPicPr>
          <p:nvPr/>
        </p:nvPicPr>
        <p:blipFill rotWithShape="1">
          <a:blip r:embed="rId4"/>
          <a:srcRect l="3673" b="-277"/>
          <a:stretch/>
        </p:blipFill>
        <p:spPr>
          <a:xfrm>
            <a:off x="10325035" y="4751832"/>
            <a:ext cx="1312763" cy="1366600"/>
          </a:xfrm>
          <a:prstGeom prst="rect">
            <a:avLst/>
          </a:prstGeom>
        </p:spPr>
      </p:pic>
    </p:spTree>
    <p:extLst>
      <p:ext uri="{BB962C8B-B14F-4D97-AF65-F5344CB8AC3E}">
        <p14:creationId xmlns:p14="http://schemas.microsoft.com/office/powerpoint/2010/main" val="24140765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10189E-4161-1A81-5AB7-187AEDCA6EE3}"/>
              </a:ext>
            </a:extLst>
          </p:cNvPr>
          <p:cNvSpPr>
            <a:spLocks noGrp="1"/>
          </p:cNvSpPr>
          <p:nvPr>
            <p:ph type="title"/>
          </p:nvPr>
        </p:nvSpPr>
        <p:spPr>
          <a:xfrm>
            <a:off x="6096000" y="13572"/>
            <a:ext cx="4977976" cy="1454051"/>
          </a:xfrm>
        </p:spPr>
        <p:txBody>
          <a:bodyPr>
            <a:normAutofit/>
          </a:bodyPr>
          <a:lstStyle/>
          <a:p>
            <a:r>
              <a:rPr lang="en-US" dirty="0">
                <a:solidFill>
                  <a:schemeClr val="tx2"/>
                </a:solidFill>
              </a:rPr>
              <a:t>Conclusions</a:t>
            </a:r>
            <a:endParaRPr lang="en-IL" dirty="0">
              <a:solidFill>
                <a:schemeClr val="tx2"/>
              </a:solidFill>
            </a:endParaRPr>
          </a:p>
        </p:txBody>
      </p:sp>
      <p:pic>
        <p:nvPicPr>
          <p:cNvPr id="7" name="Graphic 6" descr="Checkmark">
            <a:extLst>
              <a:ext uri="{FF2B5EF4-FFF2-40B4-BE49-F238E27FC236}">
                <a16:creationId xmlns:a16="http://schemas.microsoft.com/office/drawing/2014/main" id="{FEEC24B2-4597-7A72-8AC3-06979FF6E49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6951" y="1793846"/>
            <a:ext cx="3620021" cy="3620021"/>
          </a:xfrm>
          <a:prstGeom prst="rect">
            <a:avLst/>
          </a:prstGeom>
        </p:spPr>
      </p:pic>
      <p:grpSp>
        <p:nvGrpSpPr>
          <p:cNvPr id="14"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Image 0" descr="preencoded.png">
            <a:extLst>
              <a:ext uri="{FF2B5EF4-FFF2-40B4-BE49-F238E27FC236}">
                <a16:creationId xmlns:a16="http://schemas.microsoft.com/office/drawing/2014/main" id="{CAAE4786-DCF7-76CA-FE4E-8AB1079F9DBB}"/>
              </a:ext>
            </a:extLst>
          </p:cNvPr>
          <p:cNvPicPr>
            <a:picLocks noChangeAspect="1"/>
          </p:cNvPicPr>
          <p:nvPr/>
        </p:nvPicPr>
        <p:blipFill>
          <a:blip r:embed="rId5"/>
          <a:stretch>
            <a:fillRect/>
          </a:stretch>
        </p:blipFill>
        <p:spPr>
          <a:xfrm>
            <a:off x="6096000" y="2057026"/>
            <a:ext cx="538045" cy="860952"/>
          </a:xfrm>
          <a:prstGeom prst="rect">
            <a:avLst/>
          </a:prstGeom>
        </p:spPr>
      </p:pic>
      <p:pic>
        <p:nvPicPr>
          <p:cNvPr id="5" name="Image 1" descr="preencoded.png">
            <a:extLst>
              <a:ext uri="{FF2B5EF4-FFF2-40B4-BE49-F238E27FC236}">
                <a16:creationId xmlns:a16="http://schemas.microsoft.com/office/drawing/2014/main" id="{B009D5CA-21B7-F85A-F606-549936235BFB}"/>
              </a:ext>
            </a:extLst>
          </p:cNvPr>
          <p:cNvPicPr>
            <a:picLocks noChangeAspect="1"/>
          </p:cNvPicPr>
          <p:nvPr/>
        </p:nvPicPr>
        <p:blipFill>
          <a:blip r:embed="rId6"/>
          <a:stretch>
            <a:fillRect/>
          </a:stretch>
        </p:blipFill>
        <p:spPr>
          <a:xfrm>
            <a:off x="6096000" y="3148161"/>
            <a:ext cx="538045" cy="860952"/>
          </a:xfrm>
          <a:prstGeom prst="rect">
            <a:avLst/>
          </a:prstGeom>
        </p:spPr>
      </p:pic>
      <p:pic>
        <p:nvPicPr>
          <p:cNvPr id="6" name="Image 2" descr="preencoded.png">
            <a:extLst>
              <a:ext uri="{FF2B5EF4-FFF2-40B4-BE49-F238E27FC236}">
                <a16:creationId xmlns:a16="http://schemas.microsoft.com/office/drawing/2014/main" id="{BA3DC554-CC1E-8CF9-5277-106A84090EB1}"/>
              </a:ext>
            </a:extLst>
          </p:cNvPr>
          <p:cNvPicPr>
            <a:picLocks noChangeAspect="1"/>
          </p:cNvPicPr>
          <p:nvPr/>
        </p:nvPicPr>
        <p:blipFill>
          <a:blip r:embed="rId7"/>
          <a:stretch>
            <a:fillRect/>
          </a:stretch>
        </p:blipFill>
        <p:spPr>
          <a:xfrm>
            <a:off x="6096000" y="4239296"/>
            <a:ext cx="538045" cy="860952"/>
          </a:xfrm>
          <a:prstGeom prst="rect">
            <a:avLst/>
          </a:prstGeom>
        </p:spPr>
      </p:pic>
      <p:pic>
        <p:nvPicPr>
          <p:cNvPr id="8" name="Image 2" descr="preencoded.png">
            <a:extLst>
              <a:ext uri="{FF2B5EF4-FFF2-40B4-BE49-F238E27FC236}">
                <a16:creationId xmlns:a16="http://schemas.microsoft.com/office/drawing/2014/main" id="{2D3E4D7A-A331-D3CA-09B7-63F485EA567A}"/>
              </a:ext>
            </a:extLst>
          </p:cNvPr>
          <p:cNvPicPr>
            <a:picLocks noChangeAspect="1"/>
          </p:cNvPicPr>
          <p:nvPr/>
        </p:nvPicPr>
        <p:blipFill>
          <a:blip r:embed="rId7"/>
          <a:stretch>
            <a:fillRect/>
          </a:stretch>
        </p:blipFill>
        <p:spPr>
          <a:xfrm>
            <a:off x="6096000" y="5330431"/>
            <a:ext cx="538045" cy="860952"/>
          </a:xfrm>
          <a:prstGeom prst="rect">
            <a:avLst/>
          </a:prstGeom>
        </p:spPr>
      </p:pic>
      <p:sp>
        <p:nvSpPr>
          <p:cNvPr id="9" name="TextBox 8">
            <a:extLst>
              <a:ext uri="{FF2B5EF4-FFF2-40B4-BE49-F238E27FC236}">
                <a16:creationId xmlns:a16="http://schemas.microsoft.com/office/drawing/2014/main" id="{066ACF5A-CB44-C107-2C8D-4DE90388484B}"/>
              </a:ext>
            </a:extLst>
          </p:cNvPr>
          <p:cNvSpPr txBox="1"/>
          <p:nvPr/>
        </p:nvSpPr>
        <p:spPr>
          <a:xfrm>
            <a:off x="7065804" y="4419874"/>
            <a:ext cx="1848897" cy="646331"/>
          </a:xfrm>
          <a:prstGeom prst="rect">
            <a:avLst/>
          </a:prstGeom>
          <a:noFill/>
        </p:spPr>
        <p:txBody>
          <a:bodyPr wrap="square" rtlCol="0">
            <a:spAutoFit/>
          </a:bodyPr>
          <a:lstStyle/>
          <a:p>
            <a:r>
              <a:rPr lang="en-US" sz="1800" dirty="0">
                <a:solidFill>
                  <a:schemeClr val="tx2"/>
                </a:solidFill>
              </a:rPr>
              <a:t>RNA velocity</a:t>
            </a:r>
          </a:p>
          <a:p>
            <a:endParaRPr lang="en-US" sz="1800" dirty="0">
              <a:solidFill>
                <a:schemeClr val="tx2"/>
              </a:solidFill>
            </a:endParaRPr>
          </a:p>
        </p:txBody>
      </p:sp>
      <p:sp>
        <p:nvSpPr>
          <p:cNvPr id="11" name="TextBox 10">
            <a:extLst>
              <a:ext uri="{FF2B5EF4-FFF2-40B4-BE49-F238E27FC236}">
                <a16:creationId xmlns:a16="http://schemas.microsoft.com/office/drawing/2014/main" id="{582DDD13-7BB1-38F3-AC88-8B3471F0EAFE}"/>
              </a:ext>
            </a:extLst>
          </p:cNvPr>
          <p:cNvSpPr txBox="1"/>
          <p:nvPr/>
        </p:nvSpPr>
        <p:spPr>
          <a:xfrm>
            <a:off x="7065804" y="5545052"/>
            <a:ext cx="2903975" cy="646331"/>
          </a:xfrm>
          <a:prstGeom prst="rect">
            <a:avLst/>
          </a:prstGeom>
          <a:noFill/>
        </p:spPr>
        <p:txBody>
          <a:bodyPr wrap="square" rtlCol="0">
            <a:spAutoFit/>
          </a:bodyPr>
          <a:lstStyle/>
          <a:p>
            <a:r>
              <a:rPr lang="en-US" sz="1800" dirty="0">
                <a:solidFill>
                  <a:schemeClr val="tx2"/>
                </a:solidFill>
              </a:rPr>
              <a:t>T cell – tumor interaction</a:t>
            </a:r>
            <a:endParaRPr lang="en-IL" sz="1800" dirty="0">
              <a:solidFill>
                <a:schemeClr val="tx2"/>
              </a:solidFill>
            </a:endParaRPr>
          </a:p>
          <a:p>
            <a:endParaRPr lang="en-US" sz="1800" dirty="0">
              <a:solidFill>
                <a:schemeClr val="tx2"/>
              </a:solidFill>
            </a:endParaRPr>
          </a:p>
        </p:txBody>
      </p:sp>
      <p:sp>
        <p:nvSpPr>
          <p:cNvPr id="13" name="TextBox 12">
            <a:extLst>
              <a:ext uri="{FF2B5EF4-FFF2-40B4-BE49-F238E27FC236}">
                <a16:creationId xmlns:a16="http://schemas.microsoft.com/office/drawing/2014/main" id="{A80F8927-9170-D906-31C3-967EDBC4C97D}"/>
              </a:ext>
            </a:extLst>
          </p:cNvPr>
          <p:cNvSpPr txBox="1"/>
          <p:nvPr/>
        </p:nvSpPr>
        <p:spPr>
          <a:xfrm>
            <a:off x="7077847" y="2226482"/>
            <a:ext cx="3557117" cy="369332"/>
          </a:xfrm>
          <a:prstGeom prst="rect">
            <a:avLst/>
          </a:prstGeom>
          <a:noFill/>
        </p:spPr>
        <p:txBody>
          <a:bodyPr wrap="square" rtlCol="0">
            <a:spAutoFit/>
          </a:bodyPr>
          <a:lstStyle/>
          <a:p>
            <a:pPr marL="0" indent="0">
              <a:buNone/>
            </a:pPr>
            <a:r>
              <a:rPr lang="en-US" sz="1800" dirty="0">
                <a:solidFill>
                  <a:schemeClr val="tx2"/>
                </a:solidFill>
              </a:rPr>
              <a:t>Our data</a:t>
            </a:r>
          </a:p>
        </p:txBody>
      </p:sp>
      <p:sp>
        <p:nvSpPr>
          <p:cNvPr id="18" name="TextBox 17">
            <a:extLst>
              <a:ext uri="{FF2B5EF4-FFF2-40B4-BE49-F238E27FC236}">
                <a16:creationId xmlns:a16="http://schemas.microsoft.com/office/drawing/2014/main" id="{370B895B-E857-C6B4-7E1B-3C7858793072}"/>
              </a:ext>
            </a:extLst>
          </p:cNvPr>
          <p:cNvSpPr txBox="1"/>
          <p:nvPr/>
        </p:nvSpPr>
        <p:spPr>
          <a:xfrm>
            <a:off x="7077847" y="3388168"/>
            <a:ext cx="3557117" cy="369332"/>
          </a:xfrm>
          <a:prstGeom prst="rect">
            <a:avLst/>
          </a:prstGeom>
          <a:noFill/>
        </p:spPr>
        <p:txBody>
          <a:bodyPr wrap="square" rtlCol="0">
            <a:spAutoFit/>
          </a:bodyPr>
          <a:lstStyle/>
          <a:p>
            <a:r>
              <a:rPr lang="en-US" sz="1800" dirty="0">
                <a:solidFill>
                  <a:schemeClr val="tx2"/>
                </a:solidFill>
              </a:rPr>
              <a:t>Expansion Sequencing</a:t>
            </a:r>
          </a:p>
        </p:txBody>
      </p:sp>
      <p:sp>
        <p:nvSpPr>
          <p:cNvPr id="21" name="Rectangle 20">
            <a:extLst>
              <a:ext uri="{FF2B5EF4-FFF2-40B4-BE49-F238E27FC236}">
                <a16:creationId xmlns:a16="http://schemas.microsoft.com/office/drawing/2014/main" id="{FB7D69A3-A426-B7B0-2DF5-693B279F8331}"/>
              </a:ext>
            </a:extLst>
          </p:cNvPr>
          <p:cNvSpPr/>
          <p:nvPr/>
        </p:nvSpPr>
        <p:spPr>
          <a:xfrm>
            <a:off x="6202603" y="5640176"/>
            <a:ext cx="310862" cy="255320"/>
          </a:xfrm>
          <a:prstGeom prst="rect">
            <a:avLst/>
          </a:prstGeom>
          <a:solidFill>
            <a:srgbClr val="D5DCF6"/>
          </a:solidFill>
          <a:ln>
            <a:solidFill>
              <a:srgbClr val="D5DC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22" name="Rectangle 21">
            <a:extLst>
              <a:ext uri="{FF2B5EF4-FFF2-40B4-BE49-F238E27FC236}">
                <a16:creationId xmlns:a16="http://schemas.microsoft.com/office/drawing/2014/main" id="{857E5172-6C8B-18CE-5517-386D931C3A0C}"/>
              </a:ext>
            </a:extLst>
          </p:cNvPr>
          <p:cNvSpPr/>
          <p:nvPr/>
        </p:nvSpPr>
        <p:spPr>
          <a:xfrm>
            <a:off x="6202603" y="4487720"/>
            <a:ext cx="310862" cy="255320"/>
          </a:xfrm>
          <a:prstGeom prst="rect">
            <a:avLst/>
          </a:prstGeom>
          <a:solidFill>
            <a:srgbClr val="D5DCF6"/>
          </a:solidFill>
          <a:ln>
            <a:solidFill>
              <a:srgbClr val="D5DC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23" name="Rectangle 22">
            <a:extLst>
              <a:ext uri="{FF2B5EF4-FFF2-40B4-BE49-F238E27FC236}">
                <a16:creationId xmlns:a16="http://schemas.microsoft.com/office/drawing/2014/main" id="{B3412913-7774-BB39-C01A-677B22826506}"/>
              </a:ext>
            </a:extLst>
          </p:cNvPr>
          <p:cNvSpPr/>
          <p:nvPr/>
        </p:nvSpPr>
        <p:spPr>
          <a:xfrm>
            <a:off x="6218924" y="3458624"/>
            <a:ext cx="310862" cy="255320"/>
          </a:xfrm>
          <a:prstGeom prst="rect">
            <a:avLst/>
          </a:prstGeom>
          <a:solidFill>
            <a:srgbClr val="D5DCF6"/>
          </a:solidFill>
          <a:ln>
            <a:solidFill>
              <a:srgbClr val="D5DC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24" name="Rectangle 23">
            <a:extLst>
              <a:ext uri="{FF2B5EF4-FFF2-40B4-BE49-F238E27FC236}">
                <a16:creationId xmlns:a16="http://schemas.microsoft.com/office/drawing/2014/main" id="{2167D2EB-5F14-2776-ED0B-7EAD4BEDC031}"/>
              </a:ext>
            </a:extLst>
          </p:cNvPr>
          <p:cNvSpPr/>
          <p:nvPr/>
        </p:nvSpPr>
        <p:spPr>
          <a:xfrm>
            <a:off x="6202603" y="2340680"/>
            <a:ext cx="310862" cy="255320"/>
          </a:xfrm>
          <a:prstGeom prst="rect">
            <a:avLst/>
          </a:prstGeom>
          <a:solidFill>
            <a:srgbClr val="D5DCF6"/>
          </a:solidFill>
          <a:ln>
            <a:solidFill>
              <a:srgbClr val="D5DC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25" name="TextBox 24">
            <a:extLst>
              <a:ext uri="{FF2B5EF4-FFF2-40B4-BE49-F238E27FC236}">
                <a16:creationId xmlns:a16="http://schemas.microsoft.com/office/drawing/2014/main" id="{E862D6A8-5211-A6CB-A493-A00305258499}"/>
              </a:ext>
            </a:extLst>
          </p:cNvPr>
          <p:cNvSpPr txBox="1"/>
          <p:nvPr/>
        </p:nvSpPr>
        <p:spPr>
          <a:xfrm>
            <a:off x="6218924" y="2340680"/>
            <a:ext cx="97961" cy="369332"/>
          </a:xfrm>
          <a:prstGeom prst="rect">
            <a:avLst/>
          </a:prstGeom>
          <a:noFill/>
        </p:spPr>
        <p:txBody>
          <a:bodyPr wrap="square" rtlCol="0">
            <a:spAutoFit/>
          </a:bodyPr>
          <a:lstStyle/>
          <a:p>
            <a:endParaRPr lang="en-IL" dirty="0"/>
          </a:p>
        </p:txBody>
      </p:sp>
      <p:cxnSp>
        <p:nvCxnSpPr>
          <p:cNvPr id="26" name="מחבר ישר 25">
            <a:extLst>
              <a:ext uri="{FF2B5EF4-FFF2-40B4-BE49-F238E27FC236}">
                <a16:creationId xmlns:a16="http://schemas.microsoft.com/office/drawing/2014/main" id="{0BE07A3A-DAE6-4FAE-A63E-AE70F986EABD}"/>
              </a:ext>
            </a:extLst>
          </p:cNvPr>
          <p:cNvCxnSpPr>
            <a:cxnSpLocks/>
          </p:cNvCxnSpPr>
          <p:nvPr/>
        </p:nvCxnSpPr>
        <p:spPr>
          <a:xfrm>
            <a:off x="5931240" y="432619"/>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568789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1EADCAF8-8823-4E89-8612-21029831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28CA07B2-0819-4B62-9425-7A52BBDD7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nvGrpSpPr>
          <p:cNvPr id="41" name="Group 40">
            <a:extLst>
              <a:ext uri="{FF2B5EF4-FFF2-40B4-BE49-F238E27FC236}">
                <a16:creationId xmlns:a16="http://schemas.microsoft.com/office/drawing/2014/main" id="{DA02BEE4-A5D4-40AF-882D-49D34B086F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p:grpSpPr>
        <p:sp>
          <p:nvSpPr>
            <p:cNvPr id="42" name="Freeform: Shape 41">
              <a:extLst>
                <a:ext uri="{FF2B5EF4-FFF2-40B4-BE49-F238E27FC236}">
                  <a16:creationId xmlns:a16="http://schemas.microsoft.com/office/drawing/2014/main" id="{0F5843EB-154F-4459-8954-BB1DF64BB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Freeform: Shape 42">
              <a:extLst>
                <a:ext uri="{FF2B5EF4-FFF2-40B4-BE49-F238E27FC236}">
                  <a16:creationId xmlns:a16="http://schemas.microsoft.com/office/drawing/2014/main" id="{75905135-55D9-431B-8D5A-4C5C92B1F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 name="Freeform: Shape 43">
              <a:extLst>
                <a:ext uri="{FF2B5EF4-FFF2-40B4-BE49-F238E27FC236}">
                  <a16:creationId xmlns:a16="http://schemas.microsoft.com/office/drawing/2014/main" id="{9B732812-A0BB-4324-B390-DFEF26C109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Freeform: Shape 44">
              <a:extLst>
                <a:ext uri="{FF2B5EF4-FFF2-40B4-BE49-F238E27FC236}">
                  <a16:creationId xmlns:a16="http://schemas.microsoft.com/office/drawing/2014/main" id="{01FEC055-6F76-4E20-BC93-76C2F58EAF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Freeform: Shape 31">
              <a:extLst>
                <a:ext uri="{FF2B5EF4-FFF2-40B4-BE49-F238E27FC236}">
                  <a16:creationId xmlns:a16="http://schemas.microsoft.com/office/drawing/2014/main" id="{D74CD21D-122E-4F3D-82AF-F4A37C278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6" name="Freeform: Shape 45">
              <a:extLst>
                <a:ext uri="{FF2B5EF4-FFF2-40B4-BE49-F238E27FC236}">
                  <a16:creationId xmlns:a16="http://schemas.microsoft.com/office/drawing/2014/main" id="{5A7FF51F-3820-41BE-8690-7E758ECFA7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gradFill>
              <a:gsLst>
                <a:gs pos="813">
                  <a:schemeClr val="bg1">
                    <a:alpha val="41000"/>
                  </a:schemeClr>
                </a:gs>
                <a:gs pos="20000">
                  <a:schemeClr val="accent5">
                    <a:lumMod val="85000"/>
                    <a:alpha val="56000"/>
                  </a:schemeClr>
                </a:gs>
                <a:gs pos="44000">
                  <a:schemeClr val="accent6">
                    <a:lumMod val="40000"/>
                    <a:lumOff val="60000"/>
                    <a:alpha val="57000"/>
                  </a:schemeClr>
                </a:gs>
                <a:gs pos="100000">
                  <a:schemeClr val="bg1">
                    <a:alpha val="59000"/>
                  </a:schemeClr>
                </a:gs>
                <a:gs pos="74000">
                  <a:schemeClr val="accent1">
                    <a:lumMod val="91000"/>
                    <a:lumOff val="9000"/>
                    <a:alpha val="34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7" name="Freeform: Shape 46">
              <a:extLst>
                <a:ext uri="{FF2B5EF4-FFF2-40B4-BE49-F238E27FC236}">
                  <a16:creationId xmlns:a16="http://schemas.microsoft.com/office/drawing/2014/main" id="{85EAD889-EA4D-485F-BA9C-F6473A432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EEEE4FF2-6135-D6AB-6680-CB056E6F7523}"/>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kern="1200" dirty="0">
                <a:solidFill>
                  <a:schemeClr val="tx2"/>
                </a:solidFill>
                <a:latin typeface="+mj-lt"/>
                <a:ea typeface="+mj-ea"/>
                <a:cs typeface="+mj-cs"/>
              </a:rPr>
              <a:t>Thank You !</a:t>
            </a:r>
          </a:p>
        </p:txBody>
      </p:sp>
    </p:spTree>
    <p:extLst>
      <p:ext uri="{BB962C8B-B14F-4D97-AF65-F5344CB8AC3E}">
        <p14:creationId xmlns:p14="http://schemas.microsoft.com/office/powerpoint/2010/main" val="2575988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Background</a:t>
            </a:r>
            <a:endParaRPr lang="en-IL" dirty="0"/>
          </a:p>
        </p:txBody>
      </p:sp>
      <p:graphicFrame>
        <p:nvGraphicFramePr>
          <p:cNvPr id="1028" name="Content Placeholder 2">
            <a:extLst>
              <a:ext uri="{FF2B5EF4-FFF2-40B4-BE49-F238E27FC236}">
                <a16:creationId xmlns:a16="http://schemas.microsoft.com/office/drawing/2014/main" id="{1F3A2126-E8BB-3990-92D8-767A83F5DBCE}"/>
              </a:ext>
            </a:extLst>
          </p:cNvPr>
          <p:cNvGraphicFramePr>
            <a:graphicFrameLocks noGrp="1"/>
          </p:cNvGraphicFramePr>
          <p:nvPr>
            <p:ph idx="1"/>
            <p:extLst>
              <p:ext uri="{D42A27DB-BD31-4B8C-83A1-F6EECF244321}">
                <p14:modId xmlns:p14="http://schemas.microsoft.com/office/powerpoint/2010/main" val="904856097"/>
              </p:ext>
            </p:extLst>
          </p:nvPr>
        </p:nvGraphicFramePr>
        <p:xfrm>
          <a:off x="1170039" y="2001872"/>
          <a:ext cx="5924883" cy="34506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תמונה 10">
            <a:extLst>
              <a:ext uri="{FF2B5EF4-FFF2-40B4-BE49-F238E27FC236}">
                <a16:creationId xmlns:a16="http://schemas.microsoft.com/office/drawing/2014/main" id="{19D9FCC9-4067-735E-925F-AC4F53B5F8D1}"/>
              </a:ext>
            </a:extLst>
          </p:cNvPr>
          <p:cNvPicPr>
            <a:picLocks noChangeAspect="1"/>
          </p:cNvPicPr>
          <p:nvPr/>
        </p:nvPicPr>
        <p:blipFill rotWithShape="1">
          <a:blip r:embed="rId8">
            <a:extLst>
              <a:ext uri="{28A0092B-C50C-407E-A947-70E740481C1C}">
                <a14:useLocalDpi xmlns:a14="http://schemas.microsoft.com/office/drawing/2010/main" val="0"/>
              </a:ext>
            </a:extLst>
          </a:blip>
          <a:srcRect t="11465" b="10208"/>
          <a:stretch/>
        </p:blipFill>
        <p:spPr>
          <a:xfrm>
            <a:off x="8309812" y="2127363"/>
            <a:ext cx="3256546" cy="3199633"/>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046271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Introduction</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pic>
        <p:nvPicPr>
          <p:cNvPr id="10" name="תמונה 5" descr="A diagram of a group of colored arrows&#10;&#10;Description automatically generated with medium confidence">
            <a:extLst>
              <a:ext uri="{FF2B5EF4-FFF2-40B4-BE49-F238E27FC236}">
                <a16:creationId xmlns:a16="http://schemas.microsoft.com/office/drawing/2014/main" id="{E4843AA8-449A-4177-9A60-A92013CDDC20}"/>
              </a:ext>
            </a:extLst>
          </p:cNvPr>
          <p:cNvPicPr>
            <a:picLocks noChangeAspect="1"/>
          </p:cNvPicPr>
          <p:nvPr/>
        </p:nvPicPr>
        <p:blipFill>
          <a:blip r:embed="rId3"/>
          <a:stretch>
            <a:fillRect/>
          </a:stretch>
        </p:blipFill>
        <p:spPr>
          <a:xfrm>
            <a:off x="7275814" y="1928562"/>
            <a:ext cx="3779040" cy="300087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תיבת טקסט 6">
            <a:extLst>
              <a:ext uri="{FF2B5EF4-FFF2-40B4-BE49-F238E27FC236}">
                <a16:creationId xmlns:a16="http://schemas.microsoft.com/office/drawing/2014/main" id="{C906C1E6-02F5-4965-A945-F8CCDA97E5F8}"/>
              </a:ext>
            </a:extLst>
          </p:cNvPr>
          <p:cNvSpPr txBox="1"/>
          <p:nvPr/>
        </p:nvSpPr>
        <p:spPr>
          <a:xfrm>
            <a:off x="7553093" y="5086218"/>
            <a:ext cx="3224482" cy="1015663"/>
          </a:xfrm>
          <a:prstGeom prst="rect">
            <a:avLst/>
          </a:prstGeom>
          <a:noFill/>
        </p:spPr>
        <p:txBody>
          <a:bodyPr wrap="square" rtlCol="1">
            <a:spAutoFit/>
          </a:bodyPr>
          <a:lstStyle/>
          <a:p>
            <a:pPr algn="ctr"/>
            <a:r>
              <a:rPr lang="en-US" sz="1400" b="1" i="0" dirty="0">
                <a:solidFill>
                  <a:schemeClr val="tx2"/>
                </a:solidFill>
                <a:effectLst/>
                <a:latin typeface="Harding"/>
              </a:rPr>
              <a:t>Observed and Extrapolated Future States</a:t>
            </a:r>
          </a:p>
          <a:p>
            <a:pPr algn="ctr"/>
            <a:r>
              <a:rPr lang="en-US" sz="1400" b="1" i="0" dirty="0">
                <a:solidFill>
                  <a:schemeClr val="tx2"/>
                </a:solidFill>
                <a:effectLst/>
                <a:latin typeface="Harding"/>
              </a:rPr>
              <a:t>RNA velocity of single cells by La Manno, Fig.2.d</a:t>
            </a:r>
          </a:p>
          <a:p>
            <a:pPr algn="ctr"/>
            <a:endParaRPr lang="he-IL" dirty="0"/>
          </a:p>
        </p:txBody>
      </p:sp>
      <p:sp>
        <p:nvSpPr>
          <p:cNvPr id="12" name="מלבן 11">
            <a:extLst>
              <a:ext uri="{FF2B5EF4-FFF2-40B4-BE49-F238E27FC236}">
                <a16:creationId xmlns:a16="http://schemas.microsoft.com/office/drawing/2014/main" id="{507185A8-C589-4447-858F-81EAF6AF1949}"/>
              </a:ext>
            </a:extLst>
          </p:cNvPr>
          <p:cNvSpPr/>
          <p:nvPr/>
        </p:nvSpPr>
        <p:spPr>
          <a:xfrm>
            <a:off x="1288917" y="4163567"/>
            <a:ext cx="619432" cy="583233"/>
          </a:xfrm>
          <a:prstGeom prst="rect">
            <a:avLst/>
          </a:prstGeom>
          <a:blipFill>
            <a:blip r:embed="rId4">
              <a:extLst>
                <a:ext uri="{96DAC541-7B7A-43D3-8B79-37D633B846F1}">
                  <asvg:svgBlip xmlns:asvg="http://schemas.microsoft.com/office/drawing/2016/SVG/main" r:embed="rId5"/>
                </a:ext>
              </a:extLst>
            </a:blip>
            <a:srcRect/>
            <a:stretch>
              <a:fillRect/>
            </a:stretch>
          </a:blip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a:lstStyle/>
          <a:p>
            <a:endParaRPr lang="en-IL"/>
          </a:p>
        </p:txBody>
      </p:sp>
      <p:sp>
        <p:nvSpPr>
          <p:cNvPr id="13" name="מלבן 12">
            <a:extLst>
              <a:ext uri="{FF2B5EF4-FFF2-40B4-BE49-F238E27FC236}">
                <a16:creationId xmlns:a16="http://schemas.microsoft.com/office/drawing/2014/main" id="{BDB68879-A312-4DB4-AC15-32B0C3CCA74E}"/>
              </a:ext>
            </a:extLst>
          </p:cNvPr>
          <p:cNvSpPr/>
          <p:nvPr/>
        </p:nvSpPr>
        <p:spPr>
          <a:xfrm>
            <a:off x="1195511" y="2394601"/>
            <a:ext cx="728670" cy="575137"/>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a:lstStyle/>
          <a:p>
            <a:endParaRPr lang="he-IL" dirty="0"/>
          </a:p>
        </p:txBody>
      </p:sp>
      <p:sp>
        <p:nvSpPr>
          <p:cNvPr id="14" name="תיבת טקסט 13">
            <a:extLst>
              <a:ext uri="{FF2B5EF4-FFF2-40B4-BE49-F238E27FC236}">
                <a16:creationId xmlns:a16="http://schemas.microsoft.com/office/drawing/2014/main" id="{625FF553-1D41-4C68-85F6-EF3F481EE61F}"/>
              </a:ext>
            </a:extLst>
          </p:cNvPr>
          <p:cNvSpPr txBox="1"/>
          <p:nvPr/>
        </p:nvSpPr>
        <p:spPr>
          <a:xfrm>
            <a:off x="2203830" y="2171988"/>
            <a:ext cx="4334622" cy="1200329"/>
          </a:xfrm>
          <a:prstGeom prst="rect">
            <a:avLst/>
          </a:prstGeom>
          <a:noFill/>
        </p:spPr>
        <p:txBody>
          <a:bodyPr wrap="square" rtlCol="1">
            <a:spAutoFit/>
          </a:bodyPr>
          <a:lstStyle/>
          <a:p>
            <a:pPr lvl="0" algn="just">
              <a:lnSpc>
                <a:spcPct val="100000"/>
              </a:lnSpc>
            </a:pPr>
            <a:r>
              <a:rPr lang="en-US" sz="1800" b="0" i="0" baseline="0" dirty="0"/>
              <a:t>Expansion Sequencing (ExSeq)</a:t>
            </a:r>
            <a:r>
              <a:rPr lang="en-US" sz="1800" dirty="0"/>
              <a:t>, </a:t>
            </a:r>
            <a:r>
              <a:rPr lang="en-US" dirty="0"/>
              <a:t>Dr.</a:t>
            </a:r>
            <a:r>
              <a:rPr lang="en-US" sz="1800" b="0" i="0" baseline="0" dirty="0"/>
              <a:t> Alon's lab solution to precise in situ transcriptomics – revealing RNA location inside and outside the nucleus.</a:t>
            </a:r>
          </a:p>
        </p:txBody>
      </p:sp>
      <p:sp>
        <p:nvSpPr>
          <p:cNvPr id="15" name="תיבת טקסט 14">
            <a:extLst>
              <a:ext uri="{FF2B5EF4-FFF2-40B4-BE49-F238E27FC236}">
                <a16:creationId xmlns:a16="http://schemas.microsoft.com/office/drawing/2014/main" id="{2CCA4BE6-FFCB-493A-AA81-67DC6F0D31E4}"/>
              </a:ext>
            </a:extLst>
          </p:cNvPr>
          <p:cNvSpPr txBox="1"/>
          <p:nvPr/>
        </p:nvSpPr>
        <p:spPr>
          <a:xfrm>
            <a:off x="2203830" y="3971690"/>
            <a:ext cx="4590260" cy="923330"/>
          </a:xfrm>
          <a:prstGeom prst="rect">
            <a:avLst/>
          </a:prstGeom>
          <a:noFill/>
        </p:spPr>
        <p:txBody>
          <a:bodyPr wrap="square" rtlCol="1">
            <a:spAutoFit/>
          </a:bodyPr>
          <a:lstStyle/>
          <a:p>
            <a:pPr algn="just"/>
            <a:r>
              <a:rPr lang="en-US" sz="1800" b="0" i="0" kern="1200" baseline="0" dirty="0">
                <a:solidFill>
                  <a:prstClr val="black">
                    <a:hueOff val="0"/>
                    <a:satOff val="0"/>
                    <a:lumOff val="0"/>
                    <a:alphaOff val="0"/>
                  </a:prstClr>
                </a:solidFill>
                <a:latin typeface="Aptos" panose="02110004020202020204"/>
                <a:ea typeface="+mn-ea"/>
                <a:cs typeface="+mn-cs"/>
              </a:rPr>
              <a:t>RNA Velocity, a new method to </a:t>
            </a:r>
            <a:r>
              <a:rPr lang="en-GB" sz="1800" b="0" i="0" kern="1200" baseline="0" dirty="0">
                <a:solidFill>
                  <a:prstClr val="black">
                    <a:hueOff val="0"/>
                    <a:satOff val="0"/>
                    <a:lumOff val="0"/>
                    <a:alphaOff val="0"/>
                  </a:prstClr>
                </a:solidFill>
                <a:latin typeface="Aptos" panose="02110004020202020204"/>
                <a:ea typeface="+mn-ea"/>
                <a:cs typeface="+mn-cs"/>
              </a:rPr>
              <a:t>calculate the time derivatives of gene expression, potentially indicating the future state of the cells.</a:t>
            </a:r>
            <a:endParaRPr lang="en-US" sz="1800" b="0" i="0" kern="1200" baseline="0" dirty="0">
              <a:solidFill>
                <a:prstClr val="black">
                  <a:hueOff val="0"/>
                  <a:satOff val="0"/>
                  <a:lumOff val="0"/>
                  <a:alphaOff val="0"/>
                </a:prstClr>
              </a:solidFill>
              <a:latin typeface="Aptos" panose="02110004020202020204"/>
              <a:ea typeface="+mn-ea"/>
              <a:cs typeface="+mn-cs"/>
            </a:endParaRPr>
          </a:p>
        </p:txBody>
      </p:sp>
    </p:spTree>
    <p:extLst>
      <p:ext uri="{BB962C8B-B14F-4D97-AF65-F5344CB8AC3E}">
        <p14:creationId xmlns:p14="http://schemas.microsoft.com/office/powerpoint/2010/main" val="2335707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Goals</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graphicFrame>
        <p:nvGraphicFramePr>
          <p:cNvPr id="8" name="Content Placeholder 2">
            <a:extLst>
              <a:ext uri="{FF2B5EF4-FFF2-40B4-BE49-F238E27FC236}">
                <a16:creationId xmlns:a16="http://schemas.microsoft.com/office/drawing/2014/main" id="{E26DC7CC-FB7E-4701-B923-7BD1055A2212}"/>
              </a:ext>
            </a:extLst>
          </p:cNvPr>
          <p:cNvGraphicFramePr>
            <a:graphicFrameLocks noGrp="1"/>
          </p:cNvGraphicFramePr>
          <p:nvPr>
            <p:ph idx="1"/>
            <p:extLst>
              <p:ext uri="{D42A27DB-BD31-4B8C-83A1-F6EECF244321}">
                <p14:modId xmlns:p14="http://schemas.microsoft.com/office/powerpoint/2010/main" val="3277979331"/>
              </p:ext>
            </p:extLst>
          </p:nvPr>
        </p:nvGraphicFramePr>
        <p:xfrm>
          <a:off x="1170039" y="2035277"/>
          <a:ext cx="7354529" cy="34450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6" descr=" Photo Hd Target PNG Transparent Background">
            <a:extLst>
              <a:ext uri="{FF2B5EF4-FFF2-40B4-BE49-F238E27FC236}">
                <a16:creationId xmlns:a16="http://schemas.microsoft.com/office/drawing/2014/main" id="{09DA12C5-188F-4AB3-9893-B27B10767C94}"/>
              </a:ext>
            </a:extLst>
          </p:cNvPr>
          <p:cNvPicPr>
            <a:picLocks noChangeAspect="1" noChangeArrowheads="1"/>
          </p:cNvPicPr>
          <p:nvPr/>
        </p:nvPicPr>
        <p:blipFill>
          <a:blip r:embed="rId8">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780206" y="2195069"/>
            <a:ext cx="3184413" cy="2995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4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Workflow</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graphicFrame>
        <p:nvGraphicFramePr>
          <p:cNvPr id="7" name="Content Placeholder 2">
            <a:extLst>
              <a:ext uri="{FF2B5EF4-FFF2-40B4-BE49-F238E27FC236}">
                <a16:creationId xmlns:a16="http://schemas.microsoft.com/office/drawing/2014/main" id="{3B6173C2-BA42-491A-9EE7-98BD5CCFBF73}"/>
              </a:ext>
            </a:extLst>
          </p:cNvPr>
          <p:cNvGraphicFramePr>
            <a:graphicFrameLocks noGrp="1"/>
          </p:cNvGraphicFramePr>
          <p:nvPr>
            <p:ph idx="1"/>
            <p:extLst>
              <p:ext uri="{D42A27DB-BD31-4B8C-83A1-F6EECF244321}">
                <p14:modId xmlns:p14="http://schemas.microsoft.com/office/powerpoint/2010/main" val="4141231886"/>
              </p:ext>
            </p:extLst>
          </p:nvPr>
        </p:nvGraphicFramePr>
        <p:xfrm>
          <a:off x="1170039" y="1917863"/>
          <a:ext cx="7994313" cy="40989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9557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RNA Velocity</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a14="http://schemas.microsoft.com/office/drawing/2010/main">
        <mc:Choice Requires="a14">
          <p:sp>
            <p:nvSpPr>
              <p:cNvPr id="8" name="Content Placeholder 2">
                <a:extLst>
                  <a:ext uri="{FF2B5EF4-FFF2-40B4-BE49-F238E27FC236}">
                    <a16:creationId xmlns:a16="http://schemas.microsoft.com/office/drawing/2014/main" id="{5CA1A0AB-97DA-44FF-A4E8-2BBA9FE97B63}"/>
                  </a:ext>
                </a:extLst>
              </p:cNvPr>
              <p:cNvSpPr>
                <a:spLocks noGrp="1"/>
              </p:cNvSpPr>
              <p:nvPr>
                <p:ph idx="1"/>
              </p:nvPr>
            </p:nvSpPr>
            <p:spPr>
              <a:xfrm>
                <a:off x="1170039" y="1800882"/>
                <a:ext cx="4924237" cy="3256236"/>
              </a:xfrm>
            </p:spPr>
            <p:txBody>
              <a:bodyPr>
                <a:normAutofit/>
              </a:bodyPr>
              <a:lstStyle/>
              <a:p>
                <a:pPr>
                  <a:lnSpc>
                    <a:spcPct val="110000"/>
                  </a:lnSpc>
                </a:pPr>
                <a:endParaRPr lang="en-US" sz="1700" dirty="0"/>
              </a:p>
              <a:p>
                <a:pPr marL="0" indent="0">
                  <a:lnSpc>
                    <a:spcPct val="110000"/>
                  </a:lnSpc>
                  <a:buNone/>
                </a:pPr>
                <a:br>
                  <a:rPr lang="en-US" sz="1700" b="1" i="1" dirty="0">
                    <a:latin typeface="Cambria Math" panose="02040503050406030204" pitchFamily="18" charset="0"/>
                  </a:rPr>
                </a:br>
                <a:r>
                  <a:rPr lang="en-US" sz="3200" b="1" dirty="0"/>
                  <a:t> </a:t>
                </a:r>
                <a14:m>
                  <m:oMath xmlns:m="http://schemas.openxmlformats.org/officeDocument/2006/math">
                    <m:r>
                      <a:rPr lang="en-US" sz="3200" b="1" i="1">
                        <a:latin typeface="Cambria Math" panose="02040503050406030204" pitchFamily="18" charset="0"/>
                      </a:rPr>
                      <m:t>𝒗</m:t>
                    </m:r>
                  </m:oMath>
                </a14:m>
                <a:r>
                  <a:rPr lang="en-US" sz="3200" b="1" i="1" dirty="0">
                    <a:latin typeface="Cambria Math" panose="02040503050406030204" pitchFamily="18" charset="0"/>
                  </a:rPr>
                  <a:t> </a:t>
                </a:r>
                <a14:m>
                  <m:oMath xmlns:m="http://schemas.openxmlformats.org/officeDocument/2006/math">
                    <m:r>
                      <a:rPr lang="en-US" sz="3200" b="1" i="1">
                        <a:latin typeface="Cambria Math" panose="02040503050406030204" pitchFamily="18" charset="0"/>
                      </a:rPr>
                      <m:t>=</m:t>
                    </m:r>
                    <m:f>
                      <m:fPr>
                        <m:ctrlPr>
                          <a:rPr lang="en-US" sz="3200" b="1" i="1">
                            <a:latin typeface="Cambria Math" panose="02040503050406030204" pitchFamily="18" charset="0"/>
                          </a:rPr>
                        </m:ctrlPr>
                      </m:fPr>
                      <m:num>
                        <m:r>
                          <a:rPr lang="en-US" sz="3200" b="1" i="1">
                            <a:latin typeface="Cambria Math" panose="02040503050406030204" pitchFamily="18" charset="0"/>
                          </a:rPr>
                          <m:t>𝒅𝒔</m:t>
                        </m:r>
                      </m:num>
                      <m:den>
                        <m:r>
                          <a:rPr lang="en-US" sz="3200" b="1" i="1">
                            <a:latin typeface="Cambria Math" panose="02040503050406030204" pitchFamily="18" charset="0"/>
                          </a:rPr>
                          <m:t>𝒅𝒕</m:t>
                        </m:r>
                      </m:den>
                    </m:f>
                    <m:r>
                      <a:rPr lang="en-US" sz="3200" b="1" i="1">
                        <a:latin typeface="Cambria Math" panose="02040503050406030204" pitchFamily="18" charset="0"/>
                      </a:rPr>
                      <m:t>=</m:t>
                    </m:r>
                    <m:sSub>
                      <m:sSubPr>
                        <m:ctrlPr>
                          <a:rPr lang="en-US" sz="3200" b="1" i="1">
                            <a:latin typeface="Cambria Math" panose="02040503050406030204" pitchFamily="18" charset="0"/>
                          </a:rPr>
                        </m:ctrlPr>
                      </m:sSubPr>
                      <m:e>
                        <m:r>
                          <a:rPr lang="en-US" sz="3200" b="1" i="1">
                            <a:latin typeface="Cambria Math" panose="02040503050406030204" pitchFamily="18" charset="0"/>
                          </a:rPr>
                          <m:t>𝒖</m:t>
                        </m:r>
                      </m:e>
                      <m:sub>
                        <m:r>
                          <a:rPr lang="en-US" sz="3200" b="1" i="1">
                            <a:latin typeface="Cambria Math" panose="02040503050406030204" pitchFamily="18" charset="0"/>
                          </a:rPr>
                          <m:t>𝟎</m:t>
                        </m:r>
                      </m:sub>
                    </m:sSub>
                    <m:r>
                      <a:rPr lang="en-US" sz="3200" b="1" i="1">
                        <a:latin typeface="Cambria Math" panose="02040503050406030204" pitchFamily="18" charset="0"/>
                      </a:rPr>
                      <m:t>−</m:t>
                    </m:r>
                    <m:r>
                      <a:rPr lang="en-US" sz="3200" b="1" i="1">
                        <a:latin typeface="Cambria Math" panose="02040503050406030204" pitchFamily="18" charset="0"/>
                      </a:rPr>
                      <m:t>𝜸</m:t>
                    </m:r>
                    <m:sSub>
                      <m:sSubPr>
                        <m:ctrlPr>
                          <a:rPr lang="en-US" sz="3200" b="1" i="1">
                            <a:latin typeface="Cambria Math" panose="02040503050406030204" pitchFamily="18" charset="0"/>
                          </a:rPr>
                        </m:ctrlPr>
                      </m:sSubPr>
                      <m:e>
                        <m:r>
                          <a:rPr lang="en-US" sz="3200" b="1" i="1">
                            <a:latin typeface="Cambria Math" panose="02040503050406030204" pitchFamily="18" charset="0"/>
                          </a:rPr>
                          <m:t>𝒔</m:t>
                        </m:r>
                      </m:e>
                      <m:sub>
                        <m:r>
                          <a:rPr lang="en-US" sz="3200" b="1" i="1">
                            <a:latin typeface="Cambria Math" panose="02040503050406030204" pitchFamily="18" charset="0"/>
                          </a:rPr>
                          <m:t>𝟎</m:t>
                        </m:r>
                      </m:sub>
                    </m:sSub>
                  </m:oMath>
                </a14:m>
                <a:endParaRPr lang="en-IL" sz="3200" b="1" i="1" dirty="0">
                  <a:latin typeface="Cambria Math" panose="02040503050406030204" pitchFamily="18" charset="0"/>
                </a:endParaRPr>
              </a:p>
              <a:p>
                <a:pPr marL="0" indent="0">
                  <a:lnSpc>
                    <a:spcPct val="110000"/>
                  </a:lnSpc>
                  <a:buNone/>
                </a:pPr>
                <a:br>
                  <a:rPr lang="en-US" sz="1700" dirty="0"/>
                </a:br>
                <a:endParaRPr lang="en-US" sz="1700" dirty="0"/>
              </a:p>
              <a:p>
                <a:pPr lvl="0">
                  <a:lnSpc>
                    <a:spcPct val="110000"/>
                  </a:lnSpc>
                  <a:buClr>
                    <a:schemeClr val="accent1"/>
                  </a:buClr>
                </a:pPr>
                <a:r>
                  <a:rPr lang="el-GR" sz="1800" b="1" dirty="0"/>
                  <a:t>γ</a:t>
                </a:r>
                <a:r>
                  <a:rPr lang="el-GR" sz="1800" dirty="0"/>
                  <a:t> </a:t>
                </a:r>
                <a:r>
                  <a:rPr lang="en-US" sz="1800" dirty="0"/>
                  <a:t>= degradation, the ratio between unspliced and spliced mRNA for each gene.</a:t>
                </a:r>
              </a:p>
            </p:txBody>
          </p:sp>
        </mc:Choice>
        <mc:Fallback xmlns="">
          <p:sp>
            <p:nvSpPr>
              <p:cNvPr id="8" name="Content Placeholder 2">
                <a:extLst>
                  <a:ext uri="{FF2B5EF4-FFF2-40B4-BE49-F238E27FC236}">
                    <a16:creationId xmlns:a16="http://schemas.microsoft.com/office/drawing/2014/main" id="{5CA1A0AB-97DA-44FF-A4E8-2BBA9FE97B63}"/>
                  </a:ext>
                </a:extLst>
              </p:cNvPr>
              <p:cNvSpPr>
                <a:spLocks noGrp="1" noRot="1" noChangeAspect="1" noMove="1" noResize="1" noEditPoints="1" noAdjustHandles="1" noChangeArrowheads="1" noChangeShapeType="1" noTextEdit="1"/>
              </p:cNvSpPr>
              <p:nvPr>
                <p:ph idx="1"/>
              </p:nvPr>
            </p:nvSpPr>
            <p:spPr>
              <a:xfrm>
                <a:off x="1170039" y="1800882"/>
                <a:ext cx="4924237" cy="3256236"/>
              </a:xfrm>
              <a:blipFill>
                <a:blip r:embed="rId3"/>
                <a:stretch>
                  <a:fillRect l="-866"/>
                </a:stretch>
              </a:blipFill>
            </p:spPr>
            <p:txBody>
              <a:bodyPr/>
              <a:lstStyle/>
              <a:p>
                <a:r>
                  <a:rPr lang="he-IL">
                    <a:noFill/>
                  </a:rPr>
                  <a:t> </a:t>
                </a:r>
              </a:p>
            </p:txBody>
          </p:sp>
        </mc:Fallback>
      </mc:AlternateContent>
      <p:grpSp>
        <p:nvGrpSpPr>
          <p:cNvPr id="9" name="Group 22">
            <a:extLst>
              <a:ext uri="{FF2B5EF4-FFF2-40B4-BE49-F238E27FC236}">
                <a16:creationId xmlns:a16="http://schemas.microsoft.com/office/drawing/2014/main" id="{90F0CBB0-BBEC-4CDD-B49F-F2119CDBD5E2}"/>
              </a:ext>
            </a:extLst>
          </p:cNvPr>
          <p:cNvGrpSpPr/>
          <p:nvPr/>
        </p:nvGrpSpPr>
        <p:grpSpPr>
          <a:xfrm>
            <a:off x="6728193" y="1217790"/>
            <a:ext cx="4105231" cy="5490173"/>
            <a:chOff x="7973927" y="267231"/>
            <a:chExt cx="2275974" cy="3441282"/>
          </a:xfrm>
        </p:grpSpPr>
        <p:pic>
          <p:nvPicPr>
            <p:cNvPr id="10" name="תמונה 8" descr="A diagram of a sequence of sequence of sequence of sequence of sequence of sequence of sequence of sequence of sequence of sequence of sequence of sequence of sequence of sequence of sequence of sequence of sequence of sequence&#10;&#10;Description automatically generated">
              <a:extLst>
                <a:ext uri="{FF2B5EF4-FFF2-40B4-BE49-F238E27FC236}">
                  <a16:creationId xmlns:a16="http://schemas.microsoft.com/office/drawing/2014/main" id="{F7FCA1DA-D109-4BB1-A4C8-A56E8B6D9C21}"/>
                </a:ext>
              </a:extLst>
            </p:cNvPr>
            <p:cNvPicPr>
              <a:picLocks noChangeAspect="1"/>
            </p:cNvPicPr>
            <p:nvPr/>
          </p:nvPicPr>
          <p:blipFill rotWithShape="1">
            <a:blip r:embed="rId4"/>
            <a:srcRect l="19193" t="1908" r="10966" b="16173"/>
            <a:stretch/>
          </p:blipFill>
          <p:spPr>
            <a:xfrm>
              <a:off x="7973928" y="267231"/>
              <a:ext cx="2275973" cy="29793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תיבת טקסט 10">
              <a:extLst>
                <a:ext uri="{FF2B5EF4-FFF2-40B4-BE49-F238E27FC236}">
                  <a16:creationId xmlns:a16="http://schemas.microsoft.com/office/drawing/2014/main" id="{6155EC24-E73C-49B9-801D-64CFA13B4875}"/>
                </a:ext>
              </a:extLst>
            </p:cNvPr>
            <p:cNvSpPr txBox="1"/>
            <p:nvPr/>
          </p:nvSpPr>
          <p:spPr>
            <a:xfrm>
              <a:off x="7973927" y="3332326"/>
              <a:ext cx="2275974" cy="376187"/>
            </a:xfrm>
            <a:prstGeom prst="rect">
              <a:avLst/>
            </a:prstGeom>
            <a:noFill/>
          </p:spPr>
          <p:txBody>
            <a:bodyPr wrap="square" rtlCol="1">
              <a:spAutoFit/>
            </a:bodyPr>
            <a:lstStyle/>
            <a:p>
              <a:pPr algn="ctr" defTabSz="347472">
                <a:spcAft>
                  <a:spcPts val="600"/>
                </a:spcAft>
              </a:pPr>
              <a:r>
                <a:rPr lang="en-US" sz="1400" b="1" kern="1200" dirty="0">
                  <a:solidFill>
                    <a:schemeClr val="tx2"/>
                  </a:solidFill>
                  <a:latin typeface="Harding"/>
                  <a:ea typeface="+mn-ea"/>
                  <a:cs typeface="+mn-cs"/>
                </a:rPr>
                <a:t>RNA velocity of single cells by La Manno, Fig.1.b</a:t>
              </a:r>
            </a:p>
            <a:p>
              <a:pPr algn="l">
                <a:spcAft>
                  <a:spcPts val="600"/>
                </a:spcAft>
              </a:pPr>
              <a:endParaRPr lang="he-IL" sz="1400" dirty="0"/>
            </a:p>
          </p:txBody>
        </p:sp>
      </p:grpSp>
    </p:spTree>
    <p:extLst>
      <p:ext uri="{BB962C8B-B14F-4D97-AF65-F5344CB8AC3E}">
        <p14:creationId xmlns:p14="http://schemas.microsoft.com/office/powerpoint/2010/main" val="923293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dirty="0"/>
              <a:t>Future gene expression</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a14="http://schemas.microsoft.com/office/drawing/2010/main">
        <mc:Choice Requires="a14">
          <p:sp>
            <p:nvSpPr>
              <p:cNvPr id="25" name="תיבת טקסט 24">
                <a:extLst>
                  <a:ext uri="{FF2B5EF4-FFF2-40B4-BE49-F238E27FC236}">
                    <a16:creationId xmlns:a16="http://schemas.microsoft.com/office/drawing/2014/main" id="{95DBCE7B-8CE2-4588-8CE1-FA5B996DDAF0}"/>
                  </a:ext>
                </a:extLst>
              </p:cNvPr>
              <p:cNvSpPr txBox="1"/>
              <p:nvPr/>
            </p:nvSpPr>
            <p:spPr>
              <a:xfrm>
                <a:off x="1170039" y="3012784"/>
                <a:ext cx="2677208" cy="769441"/>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r>
                        <a:rPr lang="en-US" sz="3200" b="1" i="1">
                          <a:latin typeface="Cambria Math" panose="02040503050406030204" pitchFamily="18" charset="0"/>
                        </a:rPr>
                        <m:t>𝒔</m:t>
                      </m:r>
                      <m:d>
                        <m:dPr>
                          <m:ctrlPr>
                            <a:rPr lang="en-US" sz="3200" b="1" i="1">
                              <a:latin typeface="Cambria Math" panose="02040503050406030204" pitchFamily="18" charset="0"/>
                            </a:rPr>
                          </m:ctrlPr>
                        </m:dPr>
                        <m:e>
                          <m:r>
                            <a:rPr lang="en-US" sz="3200" b="1" i="1">
                              <a:latin typeface="Cambria Math" panose="02040503050406030204" pitchFamily="18" charset="0"/>
                            </a:rPr>
                            <m:t>𝒕</m:t>
                          </m:r>
                        </m:e>
                      </m:d>
                      <m:r>
                        <a:rPr lang="en-US" sz="3200" b="1" i="1">
                          <a:latin typeface="Cambria Math" panose="02040503050406030204" pitchFamily="18" charset="0"/>
                        </a:rPr>
                        <m:t>=</m:t>
                      </m:r>
                      <m:sSub>
                        <m:sSubPr>
                          <m:ctrlPr>
                            <a:rPr lang="en-US" sz="3200" b="1" i="1">
                              <a:latin typeface="Cambria Math" panose="02040503050406030204" pitchFamily="18" charset="0"/>
                            </a:rPr>
                          </m:ctrlPr>
                        </m:sSubPr>
                        <m:e>
                          <m:r>
                            <a:rPr lang="en-US" sz="3200" b="1" i="1">
                              <a:latin typeface="Cambria Math" panose="02040503050406030204" pitchFamily="18" charset="0"/>
                            </a:rPr>
                            <m:t>𝒔</m:t>
                          </m:r>
                        </m:e>
                        <m:sub>
                          <m:r>
                            <a:rPr lang="en-US" sz="3200" b="1" i="1">
                              <a:latin typeface="Cambria Math" panose="02040503050406030204" pitchFamily="18" charset="0"/>
                            </a:rPr>
                            <m:t>𝟎</m:t>
                          </m:r>
                        </m:sub>
                      </m:sSub>
                      <m:r>
                        <a:rPr lang="en-US" sz="3200" b="1" i="1">
                          <a:latin typeface="Cambria Math" panose="02040503050406030204" pitchFamily="18" charset="0"/>
                        </a:rPr>
                        <m:t>+</m:t>
                      </m:r>
                      <m:r>
                        <a:rPr lang="en-US" sz="3200" b="1" i="1">
                          <a:latin typeface="Cambria Math" panose="02040503050406030204" pitchFamily="18" charset="0"/>
                        </a:rPr>
                        <m:t>𝒗𝒕</m:t>
                      </m:r>
                    </m:oMath>
                  </m:oMathPara>
                </a14:m>
                <a:endParaRPr lang="he-IL" sz="3200" b="1" dirty="0"/>
              </a:p>
              <a:p>
                <a:endParaRPr lang="he-IL" dirty="0"/>
              </a:p>
            </p:txBody>
          </p:sp>
        </mc:Choice>
        <mc:Fallback xmlns="">
          <p:sp>
            <p:nvSpPr>
              <p:cNvPr id="25" name="תיבת טקסט 24">
                <a:extLst>
                  <a:ext uri="{FF2B5EF4-FFF2-40B4-BE49-F238E27FC236}">
                    <a16:creationId xmlns:a16="http://schemas.microsoft.com/office/drawing/2014/main" id="{95DBCE7B-8CE2-4588-8CE1-FA5B996DDAF0}"/>
                  </a:ext>
                </a:extLst>
              </p:cNvPr>
              <p:cNvSpPr txBox="1">
                <a:spLocks noRot="1" noChangeAspect="1" noMove="1" noResize="1" noEditPoints="1" noAdjustHandles="1" noChangeArrowheads="1" noChangeShapeType="1" noTextEdit="1"/>
              </p:cNvSpPr>
              <p:nvPr/>
            </p:nvSpPr>
            <p:spPr>
              <a:xfrm>
                <a:off x="1170039" y="3012784"/>
                <a:ext cx="2677208" cy="769441"/>
              </a:xfrm>
              <a:prstGeom prst="rect">
                <a:avLst/>
              </a:prstGeom>
              <a:blipFill>
                <a:blip r:embed="rId3"/>
                <a:stretch>
                  <a:fillRect/>
                </a:stretch>
              </a:blipFill>
            </p:spPr>
            <p:txBody>
              <a:bodyPr/>
              <a:lstStyle/>
              <a:p>
                <a:r>
                  <a:rPr lang="he-IL">
                    <a:noFill/>
                  </a:rPr>
                  <a:t> </a:t>
                </a:r>
              </a:p>
            </p:txBody>
          </p:sp>
        </mc:Fallback>
      </mc:AlternateContent>
      <p:pic>
        <p:nvPicPr>
          <p:cNvPr id="27" name="תמונה 26">
            <a:extLst>
              <a:ext uri="{FF2B5EF4-FFF2-40B4-BE49-F238E27FC236}">
                <a16:creationId xmlns:a16="http://schemas.microsoft.com/office/drawing/2014/main" id="{07B9B25D-46E2-4CA6-A918-76D373876D86}"/>
              </a:ext>
            </a:extLst>
          </p:cNvPr>
          <p:cNvPicPr>
            <a:picLocks noChangeAspect="1"/>
          </p:cNvPicPr>
          <p:nvPr/>
        </p:nvPicPr>
        <p:blipFill rotWithShape="1">
          <a:blip r:embed="rId4"/>
          <a:srcRect l="31556" t="22397" r="44193" b="12268"/>
          <a:stretch/>
        </p:blipFill>
        <p:spPr>
          <a:xfrm>
            <a:off x="6223820" y="1691895"/>
            <a:ext cx="4562167" cy="3474210"/>
          </a:xfrm>
          <a:prstGeom prst="rect">
            <a:avLst/>
          </a:prstGeom>
        </p:spPr>
      </p:pic>
      <p:cxnSp>
        <p:nvCxnSpPr>
          <p:cNvPr id="35" name="מחבר חץ ישר 34">
            <a:extLst>
              <a:ext uri="{FF2B5EF4-FFF2-40B4-BE49-F238E27FC236}">
                <a16:creationId xmlns:a16="http://schemas.microsoft.com/office/drawing/2014/main" id="{68D26425-5D61-44FA-A56C-133886369E89}"/>
              </a:ext>
            </a:extLst>
          </p:cNvPr>
          <p:cNvCxnSpPr/>
          <p:nvPr/>
        </p:nvCxnSpPr>
        <p:spPr>
          <a:xfrm flipH="1" flipV="1">
            <a:off x="8265319" y="2748755"/>
            <a:ext cx="123825" cy="92075"/>
          </a:xfrm>
          <a:prstGeom prst="straightConnector1">
            <a:avLst/>
          </a:prstGeom>
          <a:ln w="31750" cmpd="sng">
            <a:solidFill>
              <a:srgbClr val="4C72E2"/>
            </a:solidFill>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37" name="תיבת טקסט 36">
                <a:extLst>
                  <a:ext uri="{FF2B5EF4-FFF2-40B4-BE49-F238E27FC236}">
                    <a16:creationId xmlns:a16="http://schemas.microsoft.com/office/drawing/2014/main" id="{0318BFAF-4357-4A72-8693-E5D6D6D66AC9}"/>
                  </a:ext>
                </a:extLst>
              </p:cNvPr>
              <p:cNvSpPr txBox="1"/>
              <p:nvPr/>
            </p:nvSpPr>
            <p:spPr>
              <a:xfrm>
                <a:off x="9286875" y="3397504"/>
                <a:ext cx="271933" cy="276999"/>
              </a:xfrm>
              <a:prstGeom prst="rect">
                <a:avLst/>
              </a:prstGeom>
              <a:noFill/>
            </p:spPr>
            <p:txBody>
              <a:bodyPr wrap="none" lIns="0" tIns="0" rIns="0" bIns="0" rtlCol="1">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0</m:t>
                          </m:r>
                        </m:sub>
                      </m:sSub>
                    </m:oMath>
                  </m:oMathPara>
                </a14:m>
                <a:endParaRPr lang="en-US" b="0" dirty="0"/>
              </a:p>
            </p:txBody>
          </p:sp>
        </mc:Choice>
        <mc:Fallback xmlns="">
          <p:sp>
            <p:nvSpPr>
              <p:cNvPr id="37" name="תיבת טקסט 36">
                <a:extLst>
                  <a:ext uri="{FF2B5EF4-FFF2-40B4-BE49-F238E27FC236}">
                    <a16:creationId xmlns:a16="http://schemas.microsoft.com/office/drawing/2014/main" id="{0318BFAF-4357-4A72-8693-E5D6D6D66AC9}"/>
                  </a:ext>
                </a:extLst>
              </p:cNvPr>
              <p:cNvSpPr txBox="1">
                <a:spLocks noRot="1" noChangeAspect="1" noMove="1" noResize="1" noEditPoints="1" noAdjustHandles="1" noChangeArrowheads="1" noChangeShapeType="1" noTextEdit="1"/>
              </p:cNvSpPr>
              <p:nvPr/>
            </p:nvSpPr>
            <p:spPr>
              <a:xfrm>
                <a:off x="9286875" y="3397504"/>
                <a:ext cx="271933" cy="276999"/>
              </a:xfrm>
              <a:prstGeom prst="rect">
                <a:avLst/>
              </a:prstGeom>
              <a:blipFill>
                <a:blip r:embed="rId5"/>
                <a:stretch>
                  <a:fillRect l="-20000" r="-6667" b="-15217"/>
                </a:stretch>
              </a:blipFill>
            </p:spPr>
            <p:txBody>
              <a:bodyPr/>
              <a:lstStyle/>
              <a:p>
                <a:r>
                  <a:rPr lang="he-IL">
                    <a:noFill/>
                  </a:rPr>
                  <a:t> </a:t>
                </a:r>
              </a:p>
            </p:txBody>
          </p:sp>
        </mc:Fallback>
      </mc:AlternateContent>
      <p:sp>
        <p:nvSpPr>
          <p:cNvPr id="38" name="תיבת טקסט 37">
            <a:extLst>
              <a:ext uri="{FF2B5EF4-FFF2-40B4-BE49-F238E27FC236}">
                <a16:creationId xmlns:a16="http://schemas.microsoft.com/office/drawing/2014/main" id="{2716C53B-8AD3-4251-98E0-F031265571AC}"/>
              </a:ext>
            </a:extLst>
          </p:cNvPr>
          <p:cNvSpPr txBox="1"/>
          <p:nvPr/>
        </p:nvSpPr>
        <p:spPr>
          <a:xfrm>
            <a:off x="7941512" y="2471756"/>
            <a:ext cx="323807" cy="276999"/>
          </a:xfrm>
          <a:prstGeom prst="rect">
            <a:avLst/>
          </a:prstGeom>
          <a:noFill/>
        </p:spPr>
        <p:txBody>
          <a:bodyPr wrap="none" lIns="0" tIns="0" rIns="0" bIns="0" rtlCol="1">
            <a:spAutoFit/>
          </a:bodyPr>
          <a:lstStyle/>
          <a:p>
            <a:r>
              <a:rPr lang="en-US" b="0" dirty="0"/>
              <a:t>S(t)</a:t>
            </a:r>
          </a:p>
        </p:txBody>
      </p:sp>
    </p:spTree>
    <p:extLst>
      <p:ext uri="{BB962C8B-B14F-4D97-AF65-F5344CB8AC3E}">
        <p14:creationId xmlns:p14="http://schemas.microsoft.com/office/powerpoint/2010/main" val="624887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52CA-1935-D766-2B50-AC406D1E63C6}"/>
              </a:ext>
            </a:extLst>
          </p:cNvPr>
          <p:cNvSpPr>
            <a:spLocks noGrp="1"/>
          </p:cNvSpPr>
          <p:nvPr>
            <p:ph type="title"/>
          </p:nvPr>
        </p:nvSpPr>
        <p:spPr>
          <a:xfrm>
            <a:off x="1170039" y="168555"/>
            <a:ext cx="9520158" cy="1049235"/>
          </a:xfrm>
        </p:spPr>
        <p:txBody>
          <a:bodyPr/>
          <a:lstStyle/>
          <a:p>
            <a:r>
              <a:rPr lang="en-US" sz="4400" dirty="0"/>
              <a:t>RNA velocity – Gene Expression</a:t>
            </a:r>
            <a:endParaRPr lang="en-IL" dirty="0"/>
          </a:p>
        </p:txBody>
      </p:sp>
      <p:cxnSp>
        <p:nvCxnSpPr>
          <p:cNvPr id="5" name="מחבר ישר 4">
            <a:extLst>
              <a:ext uri="{FF2B5EF4-FFF2-40B4-BE49-F238E27FC236}">
                <a16:creationId xmlns:a16="http://schemas.microsoft.com/office/drawing/2014/main" id="{CE1EA405-6FB7-4F6A-B7CA-FF6CD4138423}"/>
              </a:ext>
            </a:extLst>
          </p:cNvPr>
          <p:cNvCxnSpPr>
            <a:cxnSpLocks/>
          </p:cNvCxnSpPr>
          <p:nvPr/>
        </p:nvCxnSpPr>
        <p:spPr>
          <a:xfrm>
            <a:off x="1170039" y="403122"/>
            <a:ext cx="0" cy="580103"/>
          </a:xfrm>
          <a:prstGeom prst="line">
            <a:avLst/>
          </a:prstGeom>
          <a:ln w="76200"/>
        </p:spPr>
        <p:style>
          <a:lnRef idx="3">
            <a:schemeClr val="accent1"/>
          </a:lnRef>
          <a:fillRef idx="0">
            <a:schemeClr val="accent1"/>
          </a:fillRef>
          <a:effectRef idx="2">
            <a:schemeClr val="accent1"/>
          </a:effectRef>
          <a:fontRef idx="minor">
            <a:schemeClr val="tx1"/>
          </a:fontRef>
        </p:style>
      </p:cxnSp>
      <p:graphicFrame>
        <p:nvGraphicFramePr>
          <p:cNvPr id="31" name="Content Placeholder 2">
            <a:extLst>
              <a:ext uri="{FF2B5EF4-FFF2-40B4-BE49-F238E27FC236}">
                <a16:creationId xmlns:a16="http://schemas.microsoft.com/office/drawing/2014/main" id="{9B3C23CB-6775-1A36-5B1B-95A239CFE867}"/>
              </a:ext>
            </a:extLst>
          </p:cNvPr>
          <p:cNvGraphicFramePr>
            <a:graphicFrameLocks noGrp="1"/>
          </p:cNvGraphicFramePr>
          <p:nvPr>
            <p:ph idx="1"/>
            <p:extLst>
              <p:ext uri="{D42A27DB-BD31-4B8C-83A1-F6EECF244321}">
                <p14:modId xmlns:p14="http://schemas.microsoft.com/office/powerpoint/2010/main" val="1780058374"/>
              </p:ext>
            </p:extLst>
          </p:nvPr>
        </p:nvGraphicFramePr>
        <p:xfrm>
          <a:off x="1170039" y="2080801"/>
          <a:ext cx="5516511" cy="35478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6" name="תיבת טקסט 7">
            <a:extLst>
              <a:ext uri="{FF2B5EF4-FFF2-40B4-BE49-F238E27FC236}">
                <a16:creationId xmlns:a16="http://schemas.microsoft.com/office/drawing/2014/main" id="{4FB457AF-7640-4BA6-9FD0-2593C7A873F2}"/>
              </a:ext>
            </a:extLst>
          </p:cNvPr>
          <p:cNvSpPr txBox="1"/>
          <p:nvPr/>
        </p:nvSpPr>
        <p:spPr>
          <a:xfrm>
            <a:off x="7247443" y="5739613"/>
            <a:ext cx="4201555" cy="456727"/>
          </a:xfrm>
          <a:prstGeom prst="rect">
            <a:avLst/>
          </a:prstGeom>
          <a:noFill/>
          <a:ln>
            <a:noFill/>
          </a:ln>
        </p:spPr>
        <p:txBody>
          <a:bodyPr wrap="square" rtlCol="1">
            <a:noAutofit/>
          </a:bodyPr>
          <a:lstStyle/>
          <a:p>
            <a:pPr algn="ctr">
              <a:spcAft>
                <a:spcPts val="600"/>
              </a:spcAft>
            </a:pPr>
            <a:r>
              <a:rPr lang="en-US" sz="1400" b="1" i="0" dirty="0">
                <a:effectLst/>
              </a:rPr>
              <a:t>Gene Expression Dynamics</a:t>
            </a:r>
          </a:p>
          <a:p>
            <a:pPr algn="ctr">
              <a:spcAft>
                <a:spcPts val="600"/>
              </a:spcAft>
            </a:pPr>
            <a:r>
              <a:rPr lang="en-US" sz="1400" b="1" i="0" dirty="0">
                <a:effectLst/>
              </a:rPr>
              <a:t>RNA velocity of single cells by La Manno, Fig.1.d</a:t>
            </a:r>
          </a:p>
          <a:p>
            <a:pPr algn="ctr">
              <a:spcAft>
                <a:spcPts val="600"/>
              </a:spcAft>
            </a:pPr>
            <a:endParaRPr lang="he-IL" sz="1400" dirty="0"/>
          </a:p>
        </p:txBody>
      </p:sp>
      <p:grpSp>
        <p:nvGrpSpPr>
          <p:cNvPr id="27" name="קבוצה 26">
            <a:extLst>
              <a:ext uri="{FF2B5EF4-FFF2-40B4-BE49-F238E27FC236}">
                <a16:creationId xmlns:a16="http://schemas.microsoft.com/office/drawing/2014/main" id="{38391D6B-CDF9-4877-AA10-ABF35F9F8FC4}"/>
              </a:ext>
            </a:extLst>
          </p:cNvPr>
          <p:cNvGrpSpPr/>
          <p:nvPr/>
        </p:nvGrpSpPr>
        <p:grpSpPr>
          <a:xfrm>
            <a:off x="7247442" y="1425676"/>
            <a:ext cx="3971165" cy="4280243"/>
            <a:chOff x="6331974" y="727586"/>
            <a:chExt cx="5119863" cy="5481189"/>
          </a:xfrm>
        </p:grpSpPr>
        <p:pic>
          <p:nvPicPr>
            <p:cNvPr id="28" name="תמונה 6" descr="A diagram of a state&#10;&#10;Description automatically generated">
              <a:extLst>
                <a:ext uri="{FF2B5EF4-FFF2-40B4-BE49-F238E27FC236}">
                  <a16:creationId xmlns:a16="http://schemas.microsoft.com/office/drawing/2014/main" id="{F89D2D20-4E0D-44FA-B9FB-F0A3341E72F8}"/>
                </a:ext>
              </a:extLst>
            </p:cNvPr>
            <p:cNvPicPr>
              <a:picLocks noChangeAspect="1"/>
            </p:cNvPicPr>
            <p:nvPr/>
          </p:nvPicPr>
          <p:blipFill rotWithShape="1">
            <a:blip r:embed="rId8"/>
            <a:srcRect l="2416" t="1733"/>
            <a:stretch/>
          </p:blipFill>
          <p:spPr>
            <a:xfrm>
              <a:off x="6331974" y="727586"/>
              <a:ext cx="5119863" cy="548118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29" name="מלבן 28">
              <a:extLst>
                <a:ext uri="{FF2B5EF4-FFF2-40B4-BE49-F238E27FC236}">
                  <a16:creationId xmlns:a16="http://schemas.microsoft.com/office/drawing/2014/main" id="{E2316E96-F1DE-41FA-BCFF-5A77638571AE}"/>
                </a:ext>
              </a:extLst>
            </p:cNvPr>
            <p:cNvSpPr/>
            <p:nvPr/>
          </p:nvSpPr>
          <p:spPr>
            <a:xfrm>
              <a:off x="6400800" y="768734"/>
              <a:ext cx="747252" cy="7275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ln>
                  <a:solidFill>
                    <a:schemeClr val="bg1"/>
                  </a:solidFill>
                </a:ln>
                <a:solidFill>
                  <a:schemeClr val="bg1"/>
                </a:solidFill>
              </a:endParaRPr>
            </a:p>
          </p:txBody>
        </p:sp>
      </p:grpSp>
    </p:spTree>
    <p:extLst>
      <p:ext uri="{BB962C8B-B14F-4D97-AF65-F5344CB8AC3E}">
        <p14:creationId xmlns:p14="http://schemas.microsoft.com/office/powerpoint/2010/main" val="4858990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9586</TotalTime>
  <Words>2112</Words>
  <Application>Microsoft Office PowerPoint</Application>
  <PresentationFormat>Widescreen</PresentationFormat>
  <Paragraphs>199</Paragraphs>
  <Slides>24</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Aptos</vt:lpstr>
      <vt:lpstr>Aptos Display</vt:lpstr>
      <vt:lpstr>Arial</vt:lpstr>
      <vt:lpstr>Cambria Math</vt:lpstr>
      <vt:lpstr>Harding</vt:lpstr>
      <vt:lpstr>Office Theme</vt:lpstr>
      <vt:lpstr>Prediction of future gene expression in cells using computational modeling</vt:lpstr>
      <vt:lpstr>Motivation</vt:lpstr>
      <vt:lpstr>Background</vt:lpstr>
      <vt:lpstr>Introduction</vt:lpstr>
      <vt:lpstr>Goals</vt:lpstr>
      <vt:lpstr>Workflow</vt:lpstr>
      <vt:lpstr>RNA Velocity</vt:lpstr>
      <vt:lpstr>Future gene expression</vt:lpstr>
      <vt:lpstr>RNA velocity – Gene Expression</vt:lpstr>
      <vt:lpstr>Workflow</vt:lpstr>
      <vt:lpstr>Hyper Parameters - Quantiles</vt:lpstr>
      <vt:lpstr>Hyper Parameters - Neighbors (k)</vt:lpstr>
      <vt:lpstr>Hyper Parameters – Genes</vt:lpstr>
      <vt:lpstr>Hyper Parameters – Genes</vt:lpstr>
      <vt:lpstr>Hyper Parameters – Time (t) </vt:lpstr>
      <vt:lpstr>Workflow</vt:lpstr>
      <vt:lpstr>Future Gene Expression</vt:lpstr>
      <vt:lpstr>Workflow</vt:lpstr>
      <vt:lpstr>Future Gene Expression</vt:lpstr>
      <vt:lpstr>Results - Proximity to Tumor cells</vt:lpstr>
      <vt:lpstr>Results - Proximity to Tumor cells</vt:lpstr>
      <vt:lpstr>Results - Proximity to Tumor cells</vt:lpstr>
      <vt:lpstr>Conclusions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of future gene expression in cells using computational modeling</dc:title>
  <dc:creator>Dotan Sadka</dc:creator>
  <cp:lastModifiedBy>Dotan Sadka</cp:lastModifiedBy>
  <cp:revision>152</cp:revision>
  <dcterms:created xsi:type="dcterms:W3CDTF">2024-09-02T07:19:51Z</dcterms:created>
  <dcterms:modified xsi:type="dcterms:W3CDTF">2024-09-25T16:43:06Z</dcterms:modified>
</cp:coreProperties>
</file>

<file path=docProps/thumbnail.jpeg>
</file>